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5.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6.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7.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0.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11.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12.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473" r:id="rId2"/>
    <p:sldId id="256" r:id="rId3"/>
    <p:sldId id="298" r:id="rId4"/>
    <p:sldId id="470" r:id="rId5"/>
    <p:sldId id="299" r:id="rId6"/>
    <p:sldId id="471" r:id="rId7"/>
    <p:sldId id="329" r:id="rId8"/>
    <p:sldId id="262" r:id="rId9"/>
    <p:sldId id="261" r:id="rId10"/>
    <p:sldId id="285" r:id="rId11"/>
    <p:sldId id="264" r:id="rId12"/>
    <p:sldId id="304" r:id="rId13"/>
    <p:sldId id="330" r:id="rId14"/>
    <p:sldId id="259" r:id="rId15"/>
    <p:sldId id="293" r:id="rId16"/>
    <p:sldId id="277" r:id="rId17"/>
    <p:sldId id="317" r:id="rId18"/>
    <p:sldId id="269" r:id="rId19"/>
    <p:sldId id="443" r:id="rId20"/>
    <p:sldId id="472" r:id="rId21"/>
    <p:sldId id="444" r:id="rId22"/>
    <p:sldId id="445" r:id="rId23"/>
    <p:sldId id="446" r:id="rId24"/>
    <p:sldId id="447" r:id="rId25"/>
    <p:sldId id="448" r:id="rId26"/>
    <p:sldId id="449" r:id="rId27"/>
    <p:sldId id="450" r:id="rId28"/>
    <p:sldId id="451" r:id="rId29"/>
    <p:sldId id="452" r:id="rId30"/>
    <p:sldId id="453" r:id="rId31"/>
    <p:sldId id="454" r:id="rId32"/>
    <p:sldId id="455" r:id="rId33"/>
    <p:sldId id="456" r:id="rId34"/>
    <p:sldId id="457" r:id="rId35"/>
    <p:sldId id="458" r:id="rId36"/>
    <p:sldId id="459" r:id="rId37"/>
    <p:sldId id="460" r:id="rId38"/>
    <p:sldId id="461" r:id="rId39"/>
    <p:sldId id="462" r:id="rId40"/>
    <p:sldId id="463" r:id="rId41"/>
    <p:sldId id="464" r:id="rId42"/>
    <p:sldId id="465" r:id="rId43"/>
    <p:sldId id="466" r:id="rId44"/>
    <p:sldId id="468" r:id="rId45"/>
    <p:sldId id="469"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4092"/>
    <p:restoredTop sz="96327"/>
  </p:normalViewPr>
  <p:slideViewPr>
    <p:cSldViewPr snapToGrid="0" snapToObjects="1">
      <p:cViewPr>
        <p:scale>
          <a:sx n="163" d="100"/>
          <a:sy n="163" d="100"/>
        </p:scale>
        <p:origin x="776" y="14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image" Target="../media/image7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10/29/20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Consider the following example: You are the security guard stationed at a secret underground installation. You want to know whether it’s raining today, but your only access to the  outside world occurs each morning when you see the director coming in with, or without, an  umbrella. For each day t, the set Et thus contains a single evidence variable </a:t>
            </a:r>
            <a:r>
              <a:rPr lang="en-US" dirty="0" err="1"/>
              <a:t>Umbrellat</a:t>
            </a:r>
            <a:r>
              <a:rPr lang="en-US" dirty="0"/>
              <a:t> or </a:t>
            </a:r>
            <a:r>
              <a:rPr lang="en-US" dirty="0" err="1"/>
              <a:t>Ut</a:t>
            </a:r>
            <a:r>
              <a:rPr lang="en-US" dirty="0"/>
              <a:t>  for short (whether the umbrella appears), and the set </a:t>
            </a:r>
            <a:r>
              <a:rPr lang="en-US" dirty="0" err="1"/>
              <a:t>Xt</a:t>
            </a:r>
            <a:r>
              <a:rPr lang="en-US" dirty="0"/>
              <a:t> contains a single state variable </a:t>
            </a:r>
            <a:r>
              <a:rPr lang="en-US" dirty="0" err="1"/>
              <a:t>Raint</a:t>
            </a:r>
            <a:r>
              <a:rPr lang="en-US" dirty="0"/>
              <a:t>  or </a:t>
            </a:r>
            <a:r>
              <a:rPr lang="en-US" dirty="0" err="1"/>
              <a:t>Rt</a:t>
            </a:r>
            <a:r>
              <a:rPr lang="en-US" dirty="0"/>
              <a:t> for short (whether it is raining).</a:t>
            </a:r>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3</a:t>
            </a:fld>
            <a:endParaRPr lang="en-US"/>
          </a:p>
        </p:txBody>
      </p:sp>
    </p:spTree>
    <p:extLst>
      <p:ext uri="{BB962C8B-B14F-4D97-AF65-F5344CB8AC3E}">
        <p14:creationId xmlns:p14="http://schemas.microsoft.com/office/powerpoint/2010/main" val="3773233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Here’s the first procedure that we’ll look at for</a:t>
            </a:r>
            <a:r>
              <a:rPr lang="en-US" baseline="0" dirty="0"/>
              <a:t> Probabilistic Inference</a:t>
            </a:r>
            <a:r>
              <a:rPr lang="en-US" dirty="0"/>
              <a:t>.</a:t>
            </a:r>
            <a:r>
              <a:rPr lang="en-US" baseline="0" dirty="0"/>
              <a:t>  It is called </a:t>
            </a:r>
            <a:r>
              <a:rPr lang="en-US" dirty="0"/>
              <a:t>Inference by Enumeration</a:t>
            </a:r>
          </a:p>
          <a:p>
            <a:endParaRPr lang="en-US" dirty="0"/>
          </a:p>
          <a:p>
            <a:r>
              <a:rPr lang="en-US" dirty="0"/>
              <a:t>We can split up our variables into 3 sets:</a:t>
            </a:r>
          </a:p>
          <a:p>
            <a:r>
              <a:rPr lang="en-US" dirty="0"/>
              <a:t>1. some evidence variables</a:t>
            </a:r>
            <a:r>
              <a:rPr lang="en-US" baseline="0" dirty="0"/>
              <a:t> – those are what we’ve observed.</a:t>
            </a:r>
          </a:p>
          <a:p>
            <a:r>
              <a:rPr lang="en-US" baseline="0" dirty="0"/>
              <a:t>2. The query variables – those are what we want to know about</a:t>
            </a:r>
          </a:p>
          <a:p>
            <a:r>
              <a:rPr lang="en-US" baseline="0" dirty="0"/>
              <a:t>3. The hidden variables </a:t>
            </a:r>
            <a:r>
              <a:rPr lang="mr-IN" baseline="0" dirty="0"/>
              <a:t>–</a:t>
            </a:r>
            <a:r>
              <a:rPr lang="en-US" baseline="0" dirty="0"/>
              <a:t> those appear in the joint distribution, but don’t appear in the previous 2. </a:t>
            </a:r>
          </a:p>
          <a:p>
            <a:endParaRPr lang="en-US" baseline="0" dirty="0"/>
          </a:p>
          <a:p>
            <a:r>
              <a:rPr lang="en-US" baseline="0" dirty="0"/>
              <a:t>Here are the 3 steps that we need to do:</a:t>
            </a:r>
          </a:p>
          <a:p>
            <a:r>
              <a:rPr lang="en-US" baseline="0" dirty="0"/>
              <a:t>Step 1: select all entries that are consistent with the Evidence.</a:t>
            </a:r>
          </a:p>
          <a:p>
            <a:r>
              <a:rPr lang="en-US" baseline="0" dirty="0"/>
              <a:t>Step 2: Sum out the hidden variables.  Sum over all possible instantiations of the hidden variables.  That leaves us with the joint distribution between the query variable and the evidence variables.</a:t>
            </a:r>
          </a:p>
          <a:p>
            <a:r>
              <a:rPr lang="en-US" baseline="0" dirty="0"/>
              <a:t>That’s something like P(a, c) = sum over b P(</a:t>
            </a:r>
            <a:r>
              <a:rPr lang="en-US" baseline="0" dirty="0" err="1"/>
              <a:t>a,b,c</a:t>
            </a:r>
            <a:r>
              <a:rPr lang="en-US" baseline="0" dirty="0"/>
              <a: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That’s the same as P(q, e) = sum over h P(</a:t>
            </a:r>
            <a:r>
              <a:rPr lang="en-US" baseline="0" dirty="0" err="1"/>
              <a:t>q,h,e</a:t>
            </a:r>
            <a:r>
              <a:rPr lang="en-US" baseline="0" dirty="0"/>
              <a: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Step 3: Normalize to get the conditional probability. </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15</a:t>
            </a:fld>
            <a:endParaRPr lang="en-US"/>
          </a:p>
        </p:txBody>
      </p:sp>
    </p:spTree>
    <p:extLst>
      <p:ext uri="{BB962C8B-B14F-4D97-AF65-F5344CB8AC3E}">
        <p14:creationId xmlns:p14="http://schemas.microsoft.com/office/powerpoint/2010/main" val="3200066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How do recover</a:t>
            </a:r>
            <a:r>
              <a:rPr lang="en-US" baseline="0" dirty="0"/>
              <a:t> the full joint distribution? </a:t>
            </a:r>
          </a:p>
          <a:p>
            <a:r>
              <a:rPr lang="en-US" dirty="0"/>
              <a:t>P(wet,</a:t>
            </a:r>
            <a:r>
              <a:rPr lang="en-US" baseline="0" dirty="0"/>
              <a:t> sun) =. </a:t>
            </a:r>
            <a:r>
              <a:rPr lang="en-US" dirty="0"/>
              <a:t>P(sun) * P(wet</a:t>
            </a:r>
            <a:r>
              <a:rPr lang="en-US" baseline="0" dirty="0"/>
              <a:t> | sun) = 0.8 * 0.1 = 0.08</a:t>
            </a:r>
          </a:p>
          <a:p>
            <a:r>
              <a:rPr lang="en-US" dirty="0"/>
              <a:t>P(dry,</a:t>
            </a:r>
            <a:r>
              <a:rPr lang="en-US" baseline="0" dirty="0"/>
              <a:t> sun) =. </a:t>
            </a:r>
            <a:r>
              <a:rPr lang="en-US" dirty="0"/>
              <a:t>P(sun) * P(dry</a:t>
            </a:r>
            <a:r>
              <a:rPr lang="en-US" baseline="0" dirty="0"/>
              <a:t>| sun) = 0.8 * 0.9 = 0.72</a:t>
            </a:r>
          </a:p>
          <a:p>
            <a:r>
              <a:rPr lang="mr-IN" baseline="0" dirty="0"/>
              <a:t>…</a:t>
            </a:r>
            <a:endParaRPr lang="en-US" baseline="0" dirty="0"/>
          </a:p>
          <a:p>
            <a:r>
              <a:rPr lang="en-US" dirty="0"/>
              <a:t>We can compute every entry that way.</a:t>
            </a:r>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16</a:t>
            </a:fld>
            <a:endParaRPr lang="en-US"/>
          </a:p>
        </p:txBody>
      </p:sp>
    </p:spTree>
    <p:extLst>
      <p:ext uri="{BB962C8B-B14F-4D97-AF65-F5344CB8AC3E}">
        <p14:creationId xmlns:p14="http://schemas.microsoft.com/office/powerpoint/2010/main" val="3400352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Can we apply the</a:t>
            </a:r>
            <a:r>
              <a:rPr lang="en-US" baseline="0" dirty="0"/>
              <a:t> product rule to more than two variables?  Yes!  It’s called the chain rule.</a:t>
            </a:r>
          </a:p>
          <a:p>
            <a:r>
              <a:rPr lang="en-US" baseline="0" dirty="0"/>
              <a:t>Here’s the chain rule for 3 variables, x1, x2, x3.  It’s the </a:t>
            </a:r>
            <a:r>
              <a:rPr lang="en-US" baseline="0" dirty="0" err="1"/>
              <a:t>maginal</a:t>
            </a:r>
            <a:r>
              <a:rPr lang="en-US" baseline="0" dirty="0"/>
              <a:t> of x1, times the conditional of x2 given x1, times the conditional of x3 given x1 and x2.</a:t>
            </a:r>
          </a:p>
          <a:p>
            <a:r>
              <a:rPr lang="en-US" baseline="0" dirty="0"/>
              <a:t>We can generalize this to any number of x1 to </a:t>
            </a:r>
            <a:r>
              <a:rPr lang="en-US" baseline="0" dirty="0" err="1"/>
              <a:t>x_n</a:t>
            </a:r>
            <a:r>
              <a:rPr lang="en-US" baseline="0" dirty="0"/>
              <a:t> as </a:t>
            </a:r>
            <a:r>
              <a:rPr lang="mr-IN" baseline="0" dirty="0"/>
              <a:t>…</a:t>
            </a:r>
            <a:r>
              <a:rPr lang="en-US" baseline="0" dirty="0"/>
              <a:t>.</a:t>
            </a:r>
          </a:p>
          <a:p>
            <a:r>
              <a:rPr lang="en-US" baseline="0" dirty="0" err="1"/>
              <a:t>i</a:t>
            </a:r>
            <a:r>
              <a:rPr lang="en-US" baseline="0" dirty="0"/>
              <a:t> = 1	P(x1)</a:t>
            </a:r>
          </a:p>
          <a:p>
            <a:r>
              <a:rPr lang="en-US" dirty="0"/>
              <a:t>I =</a:t>
            </a:r>
            <a:r>
              <a:rPr lang="en-US" baseline="0" dirty="0"/>
              <a:t> 2	p(x2|x1)</a:t>
            </a:r>
          </a:p>
          <a:p>
            <a:r>
              <a:rPr lang="en-US" baseline="0" dirty="0"/>
              <a:t>I = 3	p(x3|x1, x2)</a:t>
            </a:r>
          </a:p>
          <a:p>
            <a:r>
              <a:rPr lang="mr-IN" baseline="0" dirty="0"/>
              <a:t>…</a:t>
            </a:r>
            <a:endParaRPr lang="en-US" baseline="0" dirty="0"/>
          </a:p>
          <a:p>
            <a:r>
              <a:rPr lang="en-US" baseline="0" dirty="0"/>
              <a:t>I = n	p(x_n|x1, x2, </a:t>
            </a:r>
            <a:r>
              <a:rPr lang="mr-IN" baseline="0" dirty="0"/>
              <a:t>…</a:t>
            </a:r>
            <a:r>
              <a:rPr lang="en-US" baseline="0" dirty="0"/>
              <a:t>. Xn-1)</a:t>
            </a:r>
          </a:p>
          <a:p>
            <a:r>
              <a:rPr lang="en-US" baseline="0" dirty="0"/>
              <a:t>Then you take the product of all of those.  You can take any ordering and still apply this chain rule.  There are n! ways of writing the joint over the ordering of n variables.  </a:t>
            </a:r>
          </a:p>
          <a:p>
            <a:endParaRPr lang="en-US" baseline="0" dirty="0"/>
          </a:p>
          <a:p>
            <a:r>
              <a:rPr lang="en-US" baseline="0" dirty="0"/>
              <a:t>Why is this always true?  [Write out the equations for P(x1,x2,x3) replacing each conditional with its joint over marginal equivalent and show how the cancel.).</a:t>
            </a:r>
          </a:p>
          <a:p>
            <a:endParaRPr lang="en-US" baseline="0" dirty="0"/>
          </a:p>
          <a:p>
            <a:r>
              <a:rPr lang="en-US" baseline="0" dirty="0"/>
              <a:t>P(x1) * P(x2|x1) * p(x3|x2,x1)   rewrites as P(x1) * P(x2,x1)/P(x1) * p(x3,x2,x1)/p(x2,x1).  </a:t>
            </a:r>
          </a:p>
          <a:p>
            <a:r>
              <a:rPr lang="en-US" baseline="0" dirty="0"/>
              <a:t>Show the cancelation of each numerator and the next term’s denominator.</a:t>
            </a:r>
          </a:p>
          <a:p>
            <a:r>
              <a:rPr lang="en-US" baseline="0" dirty="0"/>
              <a:t>That leaves p(x3,x2,x1).</a:t>
            </a:r>
          </a:p>
          <a:p>
            <a:r>
              <a:rPr lang="en-US" baseline="0" dirty="0"/>
              <a:t>If you want, you can prove this by induction.   </a:t>
            </a:r>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17</a:t>
            </a:fld>
            <a:endParaRPr lang="en-US"/>
          </a:p>
        </p:txBody>
      </p:sp>
    </p:spTree>
    <p:extLst>
      <p:ext uri="{BB962C8B-B14F-4D97-AF65-F5344CB8AC3E}">
        <p14:creationId xmlns:p14="http://schemas.microsoft.com/office/powerpoint/2010/main" val="27630404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We start with the product rule.  Just like the chain rule</a:t>
            </a:r>
            <a:r>
              <a:rPr lang="en-US" baseline="0" dirty="0"/>
              <a:t> you can write the variables in any order.  </a:t>
            </a:r>
          </a:p>
          <a:p>
            <a:endParaRPr lang="en-US" dirty="0"/>
          </a:p>
          <a:p>
            <a:r>
              <a:rPr lang="en-US" dirty="0"/>
              <a:t>Next we divide by p(y)</a:t>
            </a:r>
            <a:r>
              <a:rPr lang="en-US" baseline="0" dirty="0"/>
              <a:t> </a:t>
            </a:r>
            <a:r>
              <a:rPr lang="en-US" dirty="0"/>
              <a:t>to get this formula for the conditional probability.</a:t>
            </a:r>
          </a:p>
          <a:p>
            <a:endParaRPr lang="en-US" dirty="0"/>
          </a:p>
          <a:p>
            <a:r>
              <a:rPr lang="en-US" dirty="0"/>
              <a:t>Why is this helpful?  Sometimes one</a:t>
            </a:r>
            <a:r>
              <a:rPr lang="en-US" baseline="0" dirty="0"/>
              <a:t> conditional is much trickier to get than it is to get other conditionals.</a:t>
            </a:r>
          </a:p>
          <a:p>
            <a:endParaRPr lang="en-US" baseline="0" dirty="0"/>
          </a:p>
          <a:p>
            <a:r>
              <a:rPr lang="en-US" baseline="0" dirty="0"/>
              <a:t>Very </a:t>
            </a:r>
            <a:r>
              <a:rPr lang="en-US" baseline="0" dirty="0" err="1"/>
              <a:t>imporant</a:t>
            </a:r>
            <a:r>
              <a:rPr lang="en-US" baseline="0" dirty="0"/>
              <a:t> for AI in the 1990s.  In fact Fred </a:t>
            </a:r>
            <a:r>
              <a:rPr lang="en-US" baseline="0" dirty="0" err="1"/>
              <a:t>Jelinek</a:t>
            </a:r>
            <a:r>
              <a:rPr lang="en-US" baseline="0" dirty="0"/>
              <a:t>, my former boss at JHU, dubbed it the fundamental equation of machine translation. </a:t>
            </a:r>
          </a:p>
          <a:p>
            <a:endParaRPr lang="en-US" baseline="0" dirty="0"/>
          </a:p>
          <a:p>
            <a:r>
              <a:rPr lang="en-US" baseline="0" dirty="0"/>
              <a:t>Generalizations of this will be what we study in the next few lectures.</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18</a:t>
            </a:fld>
            <a:endParaRPr lang="en-US"/>
          </a:p>
        </p:txBody>
      </p:sp>
    </p:spTree>
    <p:extLst>
      <p:ext uri="{BB962C8B-B14F-4D97-AF65-F5344CB8AC3E}">
        <p14:creationId xmlns:p14="http://schemas.microsoft.com/office/powerpoint/2010/main" val="3350849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=M8MJFrdfGe0</a:t>
            </a:r>
          </a:p>
        </p:txBody>
      </p:sp>
      <p:sp>
        <p:nvSpPr>
          <p:cNvPr id="4" name="Slide Number Placeholder 3"/>
          <p:cNvSpPr>
            <a:spLocks noGrp="1"/>
          </p:cNvSpPr>
          <p:nvPr>
            <p:ph type="sldNum" sz="quarter" idx="10"/>
          </p:nvPr>
        </p:nvSpPr>
        <p:spPr/>
        <p:txBody>
          <a:bodyPr/>
          <a:lstStyle/>
          <a:p>
            <a:fld id="{CFD94894-7BFF-0840-BA0E-A60DF2421EB3}" type="slidenum">
              <a:rPr lang="en-US" smtClean="0"/>
              <a:t>19</a:t>
            </a:fld>
            <a:endParaRPr lang="en-US"/>
          </a:p>
        </p:txBody>
      </p:sp>
    </p:spTree>
    <p:extLst>
      <p:ext uri="{BB962C8B-B14F-4D97-AF65-F5344CB8AC3E}">
        <p14:creationId xmlns:p14="http://schemas.microsoft.com/office/powerpoint/2010/main" val="3240009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b="1" dirty="0"/>
              <a:t>minuet</a:t>
            </a:r>
            <a:r>
              <a:rPr lang="en-US" sz="1200" b="0" baseline="0" dirty="0"/>
              <a:t> = </a:t>
            </a:r>
            <a:r>
              <a:rPr kumimoji="1" lang="en-US" sz="1200" b="0" i="0" u="none" strike="noStrike" kern="1200" dirty="0">
                <a:solidFill>
                  <a:schemeClr val="tx1"/>
                </a:solidFill>
                <a:effectLst/>
                <a:latin typeface="Arial" pitchFamily="-65" charset="0"/>
                <a:ea typeface="ＭＳ Ｐゴシック" pitchFamily="-65" charset="-128"/>
                <a:cs typeface="ＭＳ Ｐゴシック" pitchFamily="-65" charset="-128"/>
              </a:rPr>
              <a:t>a slow, stately ballroom dance</a:t>
            </a:r>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21</a:t>
            </a:fld>
            <a:endParaRPr lang="en-US"/>
          </a:p>
        </p:txBody>
      </p:sp>
    </p:spTree>
    <p:extLst>
      <p:ext uri="{BB962C8B-B14F-4D97-AF65-F5344CB8AC3E}">
        <p14:creationId xmlns:p14="http://schemas.microsoft.com/office/powerpoint/2010/main" val="22308910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E357E1AA-3B5C-7144-BCE2-DB2BE2D704A0}" type="slidenum">
              <a:rPr lang="en-US"/>
              <a:pPr/>
              <a:t>22</a:t>
            </a:fld>
            <a:endParaRPr lang="en-US"/>
          </a:p>
        </p:txBody>
      </p:sp>
      <p:sp>
        <p:nvSpPr>
          <p:cNvPr id="64515" name="Rectangle 2"/>
          <p:cNvSpPr>
            <a:spLocks noGrp="1" noRot="1" noChangeAspect="1" noChangeArrowheads="1"/>
          </p:cNvSpPr>
          <p:nvPr>
            <p:ph type="sldImg"/>
          </p:nvPr>
        </p:nvSpPr>
        <p:spPr>
          <a:solidFill>
            <a:srgbClr val="FFFFFF"/>
          </a:solidFill>
          <a:ln/>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41455969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E357E1AA-3B5C-7144-BCE2-DB2BE2D704A0}" type="slidenum">
              <a:rPr lang="en-US"/>
              <a:pPr/>
              <a:t>23</a:t>
            </a:fld>
            <a:endParaRPr lang="en-US"/>
          </a:p>
        </p:txBody>
      </p:sp>
      <p:sp>
        <p:nvSpPr>
          <p:cNvPr id="64515" name="Rectangle 2"/>
          <p:cNvSpPr>
            <a:spLocks noGrp="1" noRot="1" noChangeAspect="1" noChangeArrowheads="1"/>
          </p:cNvSpPr>
          <p:nvPr>
            <p:ph type="sldImg"/>
          </p:nvPr>
        </p:nvSpPr>
        <p:spPr>
          <a:solidFill>
            <a:srgbClr val="FFFFFF"/>
          </a:solidFill>
          <a:ln/>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8247674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92223D22-0F96-2447-8062-54A2324D8AD1}" type="slidenum">
              <a:rPr lang="en-US"/>
              <a:pPr/>
              <a:t>24</a:t>
            </a:fld>
            <a:endParaRPr lang="en-US"/>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519666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DAAAF750-AC54-8649-86DE-2549480B55BA}" type="slidenum">
              <a:rPr lang="en-US"/>
              <a:pPr/>
              <a:t>25</a:t>
            </a:fld>
            <a:endParaRPr lang="en-US"/>
          </a:p>
        </p:txBody>
      </p:sp>
      <p:sp>
        <p:nvSpPr>
          <p:cNvPr id="68611" name="Rectangle 2"/>
          <p:cNvSpPr>
            <a:spLocks noGrp="1" noRot="1" noChangeAspect="1" noChangeArrowheads="1"/>
          </p:cNvSpPr>
          <p:nvPr>
            <p:ph type="sldImg"/>
          </p:nvPr>
        </p:nvSpPr>
        <p:spPr>
          <a:solidFill>
            <a:srgbClr val="FFFFFF"/>
          </a:solidFill>
          <a:ln/>
        </p:spPr>
      </p:sp>
      <p:sp>
        <p:nvSpPr>
          <p:cNvPr id="686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extLst>
      <p:ext uri="{BB962C8B-B14F-4D97-AF65-F5344CB8AC3E}">
        <p14:creationId xmlns:p14="http://schemas.microsoft.com/office/powerpoint/2010/main" val="643029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We are going to deal with discrete random variables, rather than continuous ones.  In continuous you deal</a:t>
            </a:r>
            <a:r>
              <a:rPr lang="en-US" baseline="0" dirty="0"/>
              <a:t> with integrals rather than summations. </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5</a:t>
            </a:fld>
            <a:endParaRPr lang="en-US"/>
          </a:p>
        </p:txBody>
      </p:sp>
    </p:spTree>
    <p:extLst>
      <p:ext uri="{BB962C8B-B14F-4D97-AF65-F5344CB8AC3E}">
        <p14:creationId xmlns:p14="http://schemas.microsoft.com/office/powerpoint/2010/main" val="23574469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DAAAF750-AC54-8649-86DE-2549480B55BA}" type="slidenum">
              <a:rPr lang="en-US"/>
              <a:pPr/>
              <a:t>26</a:t>
            </a:fld>
            <a:endParaRPr lang="en-US"/>
          </a:p>
        </p:txBody>
      </p:sp>
      <p:sp>
        <p:nvSpPr>
          <p:cNvPr id="68611" name="Rectangle 2"/>
          <p:cNvSpPr>
            <a:spLocks noGrp="1" noRot="1" noChangeAspect="1" noChangeArrowheads="1"/>
          </p:cNvSpPr>
          <p:nvPr>
            <p:ph type="sldImg"/>
          </p:nvPr>
        </p:nvSpPr>
        <p:spPr>
          <a:solidFill>
            <a:srgbClr val="FFFFFF"/>
          </a:solidFill>
          <a:ln/>
        </p:spPr>
      </p:sp>
      <p:sp>
        <p:nvSpPr>
          <p:cNvPr id="686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extLst>
      <p:ext uri="{BB962C8B-B14F-4D97-AF65-F5344CB8AC3E}">
        <p14:creationId xmlns:p14="http://schemas.microsoft.com/office/powerpoint/2010/main" val="742745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C24D5933-64A4-6347-B6F5-7474C2DA1EC7}" type="slidenum">
              <a:rPr lang="en-US"/>
              <a:pPr/>
              <a:t>27</a:t>
            </a:fld>
            <a:endParaRPr lang="en-US"/>
          </a:p>
        </p:txBody>
      </p:sp>
      <p:sp>
        <p:nvSpPr>
          <p:cNvPr id="70659" name="Rectangle 2"/>
          <p:cNvSpPr>
            <a:spLocks noGrp="1" noRot="1" noChangeAspect="1" noChangeArrowheads="1"/>
          </p:cNvSpPr>
          <p:nvPr>
            <p:ph type="sldImg"/>
          </p:nvPr>
        </p:nvSpPr>
        <p:spPr>
          <a:xfrm>
            <a:off x="138113" y="768350"/>
            <a:ext cx="6823075" cy="3838575"/>
          </a:xfrm>
          <a:solidFill>
            <a:srgbClr val="FFFFFF"/>
          </a:solidFill>
          <a:ln/>
        </p:spPr>
      </p:sp>
      <p:sp>
        <p:nvSpPr>
          <p:cNvPr id="7066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extLst>
      <p:ext uri="{BB962C8B-B14F-4D97-AF65-F5344CB8AC3E}">
        <p14:creationId xmlns:p14="http://schemas.microsoft.com/office/powerpoint/2010/main" val="2305020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C24D5933-64A4-6347-B6F5-7474C2DA1EC7}" type="slidenum">
              <a:rPr lang="en-US"/>
              <a:pPr/>
              <a:t>28</a:t>
            </a:fld>
            <a:endParaRPr lang="en-US"/>
          </a:p>
        </p:txBody>
      </p:sp>
      <p:sp>
        <p:nvSpPr>
          <p:cNvPr id="70659" name="Rectangle 2"/>
          <p:cNvSpPr>
            <a:spLocks noGrp="1" noRot="1" noChangeAspect="1" noChangeArrowheads="1"/>
          </p:cNvSpPr>
          <p:nvPr>
            <p:ph type="sldImg"/>
          </p:nvPr>
        </p:nvSpPr>
        <p:spPr>
          <a:xfrm>
            <a:off x="138113" y="768350"/>
            <a:ext cx="6823075" cy="3838575"/>
          </a:xfrm>
          <a:solidFill>
            <a:srgbClr val="FFFFFF"/>
          </a:solidFill>
          <a:ln/>
        </p:spPr>
      </p:sp>
      <p:sp>
        <p:nvSpPr>
          <p:cNvPr id="7066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39884647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FDB5D5E7-7ECC-C547-B760-70A49FF3CCB1}" type="slidenum">
              <a:rPr lang="en-US"/>
              <a:pPr/>
              <a:t>29</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3293513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FDB5D5E7-7ECC-C547-B760-70A49FF3CCB1}" type="slidenum">
              <a:rPr lang="en-US"/>
              <a:pPr/>
              <a:t>30</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marL="171450" indent="-171450" eaLnBrk="1" hangingPunct="1">
              <a:buFontTx/>
              <a:buChar char="-"/>
            </a:pPr>
            <a:r>
              <a:rPr lang="en-US" dirty="0"/>
              <a:t>Sentences</a:t>
            </a:r>
            <a:r>
              <a:rPr lang="en-US" baseline="0" dirty="0"/>
              <a:t> may not appear</a:t>
            </a:r>
          </a:p>
          <a:p>
            <a:pPr marL="171450" indent="-171450" eaLnBrk="1" hangingPunct="1">
              <a:buFontTx/>
              <a:buChar char="-"/>
            </a:pPr>
            <a:r>
              <a:rPr lang="en-US" baseline="0" dirty="0"/>
              <a:t>Need a </a:t>
            </a:r>
            <a:r>
              <a:rPr lang="en-US" baseline="0" dirty="0" err="1"/>
              <a:t>lrage</a:t>
            </a:r>
            <a:r>
              <a:rPr lang="en-US" baseline="0" dirty="0"/>
              <a:t> data set</a:t>
            </a:r>
          </a:p>
          <a:p>
            <a:pPr marL="171450" indent="-171450" eaLnBrk="1" hangingPunct="1">
              <a:buFontTx/>
              <a:buChar char="-"/>
            </a:pPr>
            <a:r>
              <a:rPr lang="en-US" baseline="0" dirty="0"/>
              <a:t>Many ways of combining words into sentences</a:t>
            </a:r>
          </a:p>
          <a:p>
            <a:pPr marL="171450" indent="-171450" eaLnBrk="1" hangingPunct="1">
              <a:buFontTx/>
              <a:buChar char="-"/>
            </a:pPr>
            <a:r>
              <a:rPr lang="en-US" b="1" baseline="0" dirty="0"/>
              <a:t>Never</a:t>
            </a:r>
            <a:r>
              <a:rPr lang="en-US" b="0" baseline="0" dirty="0"/>
              <a:t> going to have enough data to estimate the probability of a whole sentence</a:t>
            </a:r>
            <a:endParaRPr lang="en-US" b="1" baseline="0" dirty="0"/>
          </a:p>
        </p:txBody>
      </p:sp>
    </p:spTree>
    <p:extLst>
      <p:ext uri="{BB962C8B-B14F-4D97-AF65-F5344CB8AC3E}">
        <p14:creationId xmlns:p14="http://schemas.microsoft.com/office/powerpoint/2010/main" val="2081360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16C90346-8C42-B949-9ED1-59E585D457E3}" type="slidenum">
              <a:rPr lang="en-US"/>
              <a:pPr/>
              <a:t>34</a:t>
            </a:fld>
            <a:endParaRPr lang="en-US"/>
          </a:p>
        </p:txBody>
      </p:sp>
      <p:sp>
        <p:nvSpPr>
          <p:cNvPr id="76803" name="Rectangle 2"/>
          <p:cNvSpPr>
            <a:spLocks noGrp="1" noRot="1" noChangeAspect="1" noChangeArrowheads="1"/>
          </p:cNvSpPr>
          <p:nvPr>
            <p:ph type="sldImg"/>
          </p:nvPr>
        </p:nvSpPr>
        <p:spPr>
          <a:xfrm>
            <a:off x="138113" y="768350"/>
            <a:ext cx="6823075" cy="3838575"/>
          </a:xfrm>
          <a:solidFill>
            <a:srgbClr val="FFFFFF"/>
          </a:solidFill>
          <a:ln/>
        </p:spPr>
      </p:sp>
      <p:sp>
        <p:nvSpPr>
          <p:cNvPr id="76804" name="Rectangle 3"/>
          <p:cNvSpPr>
            <a:spLocks noGrp="1" noChangeArrowheads="1"/>
          </p:cNvSpPr>
          <p:nvPr>
            <p:ph type="body" idx="1"/>
          </p:nvPr>
        </p:nvSpPr>
        <p:spPr>
          <a:solidFill>
            <a:srgbClr val="FFFFFF"/>
          </a:solidFill>
          <a:ln>
            <a:solidFill>
              <a:srgbClr val="000000"/>
            </a:solidFill>
          </a:ln>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 series of extremely influential papers starting with Chomsky (1956) and including Chomsky (1957) and Miller and Chomsky (1963), Noam Chomsky argued that “finite-state Markov processes”, while a possibly useful engineering heuristic, were incapable of being a complete cognitive model of human grammatical </a:t>
            </a:r>
            <a:r>
              <a:rPr lang="en-US" sz="1200" kern="1200" dirty="0" err="1">
                <a:solidFill>
                  <a:schemeClr val="tx1"/>
                </a:solidFill>
                <a:effectLst/>
                <a:latin typeface="+mn-lt"/>
                <a:ea typeface="+mn-ea"/>
                <a:cs typeface="+mn-cs"/>
              </a:rPr>
              <a:t>knowl</a:t>
            </a:r>
            <a:r>
              <a:rPr lang="en-US" sz="1200" kern="1200" dirty="0">
                <a:solidFill>
                  <a:schemeClr val="tx1"/>
                </a:solidFill>
                <a:effectLst/>
                <a:latin typeface="+mn-lt"/>
                <a:ea typeface="+mn-ea"/>
                <a:cs typeface="+mn-cs"/>
              </a:rPr>
              <a:t>- edge. These arguments led many linguists and computational linguists to ignore work in statistical modeling for decades. </a:t>
            </a:r>
            <a:endParaRPr lang="en-US" dirty="0">
              <a:effectLst/>
            </a:endParaRPr>
          </a:p>
          <a:p>
            <a:pPr eaLnBrk="1" hangingPunct="1"/>
            <a:endParaRPr lang="en-US" dirty="0"/>
          </a:p>
        </p:txBody>
      </p:sp>
    </p:spTree>
    <p:extLst>
      <p:ext uri="{BB962C8B-B14F-4D97-AF65-F5344CB8AC3E}">
        <p14:creationId xmlns:p14="http://schemas.microsoft.com/office/powerpoint/2010/main" val="806308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F1DC5F2-6B6E-FD48-8039-2DB790B32523}" type="slidenum">
              <a:rPr lang="en-US"/>
              <a:pPr/>
              <a:t>35</a:t>
            </a:fld>
            <a:endParaRPr lang="en-US"/>
          </a:p>
        </p:txBody>
      </p:sp>
      <p:sp>
        <p:nvSpPr>
          <p:cNvPr id="78851" name="Rectangle 2"/>
          <p:cNvSpPr>
            <a:spLocks noGrp="1" noRot="1" noChangeAspect="1" noChangeArrowheads="1"/>
          </p:cNvSpPr>
          <p:nvPr>
            <p:ph type="sldImg"/>
          </p:nvPr>
        </p:nvSpPr>
        <p:spPr>
          <a:xfrm>
            <a:off x="138113" y="768350"/>
            <a:ext cx="6823075" cy="3838575"/>
          </a:xfrm>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5420612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F1DC5F2-6B6E-FD48-8039-2DB790B32523}" type="slidenum">
              <a:rPr lang="en-US"/>
              <a:pPr/>
              <a:t>36</a:t>
            </a:fld>
            <a:endParaRPr lang="en-US"/>
          </a:p>
        </p:txBody>
      </p:sp>
      <p:sp>
        <p:nvSpPr>
          <p:cNvPr id="78851" name="Rectangle 2"/>
          <p:cNvSpPr>
            <a:spLocks noGrp="1" noRot="1" noChangeAspect="1" noChangeArrowheads="1"/>
          </p:cNvSpPr>
          <p:nvPr>
            <p:ph type="sldImg"/>
          </p:nvPr>
        </p:nvSpPr>
        <p:spPr>
          <a:xfrm>
            <a:off x="138113" y="768350"/>
            <a:ext cx="6823075" cy="3838575"/>
          </a:xfrm>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3948545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F1DC5F2-6B6E-FD48-8039-2DB790B32523}" type="slidenum">
              <a:rPr lang="en-US"/>
              <a:pPr/>
              <a:t>37</a:t>
            </a:fld>
            <a:endParaRPr lang="en-US"/>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20412272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A61A37D4-2F67-9A41-B61D-68722A521FD4}" type="slidenum">
              <a:rPr lang="en-US"/>
              <a:pPr/>
              <a:t>39</a:t>
            </a:fld>
            <a:endParaRPr lang="en-US"/>
          </a:p>
        </p:txBody>
      </p:sp>
      <p:sp>
        <p:nvSpPr>
          <p:cNvPr id="80899" name="Rectangle 2"/>
          <p:cNvSpPr>
            <a:spLocks noGrp="1" noRot="1" noChangeAspect="1" noChangeArrowheads="1" noTextEdit="1"/>
          </p:cNvSpPr>
          <p:nvPr>
            <p:ph type="sldImg"/>
          </p:nvPr>
        </p:nvSpPr>
        <p:spPr>
          <a:xfrm>
            <a:off x="138113" y="768350"/>
            <a:ext cx="6823075" cy="3838575"/>
          </a:xfrm>
          <a:ln/>
        </p:spPr>
      </p:sp>
      <p:sp>
        <p:nvSpPr>
          <p:cNvPr id="809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8139339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N*D</a:t>
            </a:r>
            <a:r>
              <a:rPr lang="en-US" baseline="0" dirty="0"/>
              <a:t>?  No.</a:t>
            </a:r>
          </a:p>
          <a:p>
            <a:r>
              <a:rPr lang="en-US" baseline="0" dirty="0"/>
              <a:t>D^N?  Yes.</a:t>
            </a:r>
          </a:p>
          <a:p>
            <a:endParaRPr lang="en-US" baseline="0" dirty="0"/>
          </a:p>
          <a:p>
            <a:r>
              <a:rPr lang="en-US" baseline="0" dirty="0"/>
              <a:t>In the next lectures we’re going to see how to work with how to deal with large sets of variables. </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8</a:t>
            </a:fld>
            <a:endParaRPr lang="en-US"/>
          </a:p>
        </p:txBody>
      </p:sp>
    </p:spTree>
    <p:extLst>
      <p:ext uri="{BB962C8B-B14F-4D97-AF65-F5344CB8AC3E}">
        <p14:creationId xmlns:p14="http://schemas.microsoft.com/office/powerpoint/2010/main" val="3656165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6551B35A-A25C-A94E-9FD5-654338FF1842}" type="slidenum">
              <a:rPr lang="en-US"/>
              <a:pPr/>
              <a:t>40</a:t>
            </a:fld>
            <a:endParaRPr lang="en-US"/>
          </a:p>
        </p:txBody>
      </p:sp>
      <p:sp>
        <p:nvSpPr>
          <p:cNvPr id="82947" name="Rectangle 2"/>
          <p:cNvSpPr>
            <a:spLocks noGrp="1" noRot="1" noChangeAspect="1" noChangeArrowheads="1" noTextEdit="1"/>
          </p:cNvSpPr>
          <p:nvPr>
            <p:ph type="sldImg"/>
          </p:nvPr>
        </p:nvSpPr>
        <p:spPr>
          <a:xfrm>
            <a:off x="138113" y="768350"/>
            <a:ext cx="6823075" cy="3838575"/>
          </a:xfrm>
          <a:ln/>
        </p:spPr>
      </p:sp>
      <p:sp>
        <p:nvSpPr>
          <p:cNvPr id="8294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2158848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F5DA7D60-81B6-1445-80B8-DE5A6AFB51DE}" type="slidenum">
              <a:rPr lang="en-US"/>
              <a:pPr/>
              <a:t>43</a:t>
            </a:fld>
            <a:endParaRPr lang="en-US"/>
          </a:p>
        </p:txBody>
      </p:sp>
      <p:sp>
        <p:nvSpPr>
          <p:cNvPr id="123907" name="Rectangle 2"/>
          <p:cNvSpPr>
            <a:spLocks noGrp="1" noRot="1" noChangeAspect="1" noChangeArrowheads="1"/>
          </p:cNvSpPr>
          <p:nvPr>
            <p:ph type="sldImg"/>
          </p:nvPr>
        </p:nvSpPr>
        <p:spPr>
          <a:xfrm>
            <a:off x="138113" y="768350"/>
            <a:ext cx="6823075" cy="3838575"/>
          </a:xfrm>
          <a:solidFill>
            <a:srgbClr val="FFFFFF"/>
          </a:solidFill>
          <a:ln/>
        </p:spPr>
      </p:sp>
      <p:sp>
        <p:nvSpPr>
          <p:cNvPr id="12390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1623237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E4859A4C-9875-4B42-BF3D-1C5A14F9F2BD}" type="slidenum">
              <a:rPr lang="en-US"/>
              <a:pPr/>
              <a:t>44</a:t>
            </a:fld>
            <a:endParaRPr lang="en-US"/>
          </a:p>
        </p:txBody>
      </p:sp>
      <p:sp>
        <p:nvSpPr>
          <p:cNvPr id="128003" name="Rectangle 2"/>
          <p:cNvSpPr>
            <a:spLocks noGrp="1" noRot="1" noChangeAspect="1" noChangeArrowheads="1"/>
          </p:cNvSpPr>
          <p:nvPr>
            <p:ph type="sldImg"/>
          </p:nvPr>
        </p:nvSpPr>
        <p:spPr>
          <a:solidFill>
            <a:srgbClr val="FFFFFF"/>
          </a:solidFill>
          <a:ln/>
        </p:spPr>
      </p:sp>
      <p:sp>
        <p:nvSpPr>
          <p:cNvPr id="1280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1456165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BBE7A258-057A-1F47-A835-7E9E58AEF94B}" type="slidenum">
              <a:rPr lang="en-US"/>
              <a:pPr/>
              <a:t>45</a:t>
            </a:fld>
            <a:endParaRPr lang="en-US"/>
          </a:p>
        </p:txBody>
      </p:sp>
      <p:sp>
        <p:nvSpPr>
          <p:cNvPr id="130051" name="Rectangle 2"/>
          <p:cNvSpPr>
            <a:spLocks noGrp="1" noRot="1" noChangeAspect="1" noChangeArrowheads="1"/>
          </p:cNvSpPr>
          <p:nvPr>
            <p:ph type="sldImg"/>
          </p:nvPr>
        </p:nvSpPr>
        <p:spPr>
          <a:xfrm>
            <a:off x="138113" y="768350"/>
            <a:ext cx="6823075" cy="3838575"/>
          </a:xfrm>
          <a:solidFill>
            <a:srgbClr val="FFFFFF"/>
          </a:solidFill>
          <a:ln/>
        </p:spPr>
      </p:sp>
      <p:sp>
        <p:nvSpPr>
          <p:cNvPr id="1300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2725756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9</a:t>
            </a:fld>
            <a:endParaRPr lang="en-US"/>
          </a:p>
        </p:txBody>
      </p:sp>
    </p:spTree>
    <p:extLst>
      <p:ext uri="{BB962C8B-B14F-4D97-AF65-F5344CB8AC3E}">
        <p14:creationId xmlns:p14="http://schemas.microsoft.com/office/powerpoint/2010/main" val="1694022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An</a:t>
            </a:r>
            <a:r>
              <a:rPr lang="en-US" baseline="0" dirty="0"/>
              <a:t> event is a set of possible outcomes. We compute these by summing over all subsets of variables that are compatible with that event. These are subsets of variables. </a:t>
            </a:r>
          </a:p>
          <a:p>
            <a:r>
              <a:rPr lang="en-US" dirty="0"/>
              <a:t>Let’s say x1=true, then if you sum</a:t>
            </a:r>
            <a:r>
              <a:rPr lang="en-US" baseline="0" dirty="0"/>
              <a:t> over all entries in the joint table with x1</a:t>
            </a:r>
            <a:r>
              <a:rPr lang="mr-IN" baseline="0" dirty="0"/>
              <a:t>…</a:t>
            </a:r>
            <a:r>
              <a:rPr lang="en-US" baseline="0" dirty="0" err="1"/>
              <a:t>xN</a:t>
            </a:r>
            <a:r>
              <a:rPr lang="en-US" baseline="0" dirty="0"/>
              <a:t>, where the entry says x=1 is true then you get the probability that x=1 true.</a:t>
            </a:r>
          </a:p>
          <a:p>
            <a:r>
              <a:rPr lang="en-US" baseline="0" dirty="0"/>
              <a:t>Events don’t have to be as simple as x1=true.  It could be x1=true and x2=false.  Or more combinations of variables </a:t>
            </a:r>
            <a:r>
              <a:rPr lang="en-US" baseline="0" dirty="0" err="1"/>
              <a:t>coule</a:t>
            </a:r>
            <a:r>
              <a:rPr lang="en-US" baseline="0" dirty="0"/>
              <a:t> be involved. </a:t>
            </a:r>
          </a:p>
          <a:p>
            <a:endParaRPr lang="en-US" baseline="0" dirty="0"/>
          </a:p>
          <a:p>
            <a:r>
              <a:rPr lang="en-US" baseline="0" dirty="0"/>
              <a:t>Look at all of the entries that are consistent with the event. </a:t>
            </a:r>
          </a:p>
          <a:p>
            <a:pPr lvl="1" eaLnBrk="1" hangingPunct="1">
              <a:lnSpc>
                <a:spcPct val="80000"/>
              </a:lnSpc>
            </a:pPr>
            <a:r>
              <a:rPr lang="en-US" sz="2000" dirty="0"/>
              <a:t>Probability that it’s hot AND sunny?  0.4</a:t>
            </a:r>
          </a:p>
          <a:p>
            <a:pPr lvl="1" eaLnBrk="1" hangingPunct="1">
              <a:lnSpc>
                <a:spcPct val="80000"/>
              </a:lnSpc>
            </a:pPr>
            <a:r>
              <a:rPr lang="en-US" sz="2000" dirty="0"/>
              <a:t>Probability that it’s hot? 0.5</a:t>
            </a:r>
          </a:p>
          <a:p>
            <a:pPr lvl="1" eaLnBrk="1" hangingPunct="1">
              <a:lnSpc>
                <a:spcPct val="80000"/>
              </a:lnSpc>
            </a:pPr>
            <a:r>
              <a:rPr lang="en-US" sz="2000" dirty="0"/>
              <a:t>Probability that it’s hot OR sunny? 0.8</a:t>
            </a:r>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10</a:t>
            </a:fld>
            <a:endParaRPr lang="en-US"/>
          </a:p>
        </p:txBody>
      </p:sp>
    </p:spTree>
    <p:extLst>
      <p:ext uri="{BB962C8B-B14F-4D97-AF65-F5344CB8AC3E}">
        <p14:creationId xmlns:p14="http://schemas.microsoft.com/office/powerpoint/2010/main" val="4198032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Marginalize distribution</a:t>
            </a:r>
            <a:r>
              <a:rPr lang="en-US" baseline="0" dirty="0"/>
              <a:t> means you build a new table for a subset of random variables.</a:t>
            </a:r>
          </a:p>
          <a:p>
            <a:endParaRPr lang="en-US" baseline="0" dirty="0"/>
          </a:p>
          <a:p>
            <a:r>
              <a:rPr lang="en-US" baseline="0" dirty="0"/>
              <a:t>This is the general equation.  You can apply it to any number of random variables.  If you had 3 random </a:t>
            </a:r>
            <a:r>
              <a:rPr lang="en-US" baseline="0" dirty="0" err="1"/>
              <a:t>varaibles</a:t>
            </a:r>
            <a:r>
              <a:rPr lang="en-US" baseline="0" dirty="0"/>
              <a:t>, you could compute the </a:t>
            </a:r>
            <a:r>
              <a:rPr lang="en-US" baseline="0" dirty="0" err="1"/>
              <a:t>marginals</a:t>
            </a:r>
            <a:r>
              <a:rPr lang="en-US" baseline="0" dirty="0"/>
              <a:t> for </a:t>
            </a:r>
          </a:p>
          <a:p>
            <a:r>
              <a:rPr lang="en-US" baseline="0" dirty="0"/>
              <a:t>Just x1</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Just x2</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Just x3</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x1 and x2</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x2 and x3</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x1 and x3</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11</a:t>
            </a:fld>
            <a:endParaRPr lang="en-US"/>
          </a:p>
        </p:txBody>
      </p:sp>
    </p:spTree>
    <p:extLst>
      <p:ext uri="{BB962C8B-B14F-4D97-AF65-F5344CB8AC3E}">
        <p14:creationId xmlns:p14="http://schemas.microsoft.com/office/powerpoint/2010/main" val="487108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This is the most important concept.  Why because it</a:t>
            </a:r>
            <a:r>
              <a:rPr lang="en-US" baseline="0" dirty="0"/>
              <a:t> tells us, if we measure something, what does it tell us about the things that we didn’t get to measure.  That’s what conditional probabilities come in.</a:t>
            </a:r>
            <a:endParaRPr lang="en-US" dirty="0"/>
          </a:p>
          <a:p>
            <a:endParaRPr lang="en-US" dirty="0"/>
          </a:p>
          <a:p>
            <a:r>
              <a:rPr lang="en-US" dirty="0"/>
              <a:t>A conditional probability</a:t>
            </a:r>
            <a:r>
              <a:rPr lang="en-US" baseline="0" dirty="0"/>
              <a:t> that random variable Capital A will take on value lowercase a, given that random variable Capital B takes on value lowercase b.  This is given by the probability of seeing both a and b, divided by the probability of seeing b.</a:t>
            </a:r>
          </a:p>
          <a:p>
            <a:endParaRPr lang="en-US" baseline="0" dirty="0"/>
          </a:p>
          <a:p>
            <a:r>
              <a:rPr lang="en-US" baseline="0" dirty="0"/>
              <a:t>[Explain the Venn diagram.]</a:t>
            </a:r>
          </a:p>
          <a:p>
            <a:r>
              <a:rPr lang="en-US" baseline="0" dirty="0"/>
              <a:t>Write out the equation for P(</a:t>
            </a:r>
            <a:r>
              <a:rPr lang="en-US" baseline="0" dirty="0" err="1"/>
              <a:t>sun|cold</a:t>
            </a:r>
            <a:r>
              <a:rPr lang="en-US" baseline="0" dirty="0"/>
              <a:t>)</a:t>
            </a:r>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12</a:t>
            </a:fld>
            <a:endParaRPr lang="en-US"/>
          </a:p>
        </p:txBody>
      </p:sp>
    </p:spTree>
    <p:extLst>
      <p:ext uri="{BB962C8B-B14F-4D97-AF65-F5344CB8AC3E}">
        <p14:creationId xmlns:p14="http://schemas.microsoft.com/office/powerpoint/2010/main" val="2727956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Before</a:t>
            </a:r>
            <a:r>
              <a:rPr lang="en-US" baseline="0" dirty="0"/>
              <a:t> we saw how to go from a joint distribution to a marginal distribution.  Now we’re going to see how to go from a joint distribution to a conditional. </a:t>
            </a:r>
          </a:p>
          <a:p>
            <a:endParaRPr lang="en-US" baseline="0" dirty="0"/>
          </a:p>
          <a:p>
            <a:r>
              <a:rPr lang="en-US" baseline="0" dirty="0"/>
              <a:t>A conditional distribution is a consequence of the joint distribution.  We do that just like we did on the previous slide).</a:t>
            </a:r>
          </a:p>
          <a:p>
            <a:endParaRPr lang="en-US" baseline="0" dirty="0"/>
          </a:p>
          <a:p>
            <a:r>
              <a:rPr lang="en-US" baseline="0" dirty="0"/>
              <a:t>P(W|T) is a set of tables that can be extracted from the joint distribution P(T, W).</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13</a:t>
            </a:fld>
            <a:endParaRPr lang="en-US"/>
          </a:p>
        </p:txBody>
      </p:sp>
    </p:spTree>
    <p:extLst>
      <p:ext uri="{BB962C8B-B14F-4D97-AF65-F5344CB8AC3E}">
        <p14:creationId xmlns:p14="http://schemas.microsoft.com/office/powerpoint/2010/main" val="1123548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What</a:t>
            </a:r>
            <a:r>
              <a:rPr lang="en-US" baseline="0" dirty="0"/>
              <a:t> is probabilistic inference in general?  It’s computing some desired probabilities (usually conditionals), given some input set of probabilities (by default, a large joint distribution).</a:t>
            </a:r>
          </a:p>
          <a:p>
            <a:endParaRPr lang="en-US" baseline="0" dirty="0"/>
          </a:p>
          <a:p>
            <a:r>
              <a:rPr lang="en-US" baseline="0" dirty="0"/>
              <a:t>The reason that this is interesting, is that our probability distributions change as we accrue more evidence. </a:t>
            </a:r>
          </a:p>
          <a:p>
            <a:r>
              <a:rPr lang="en-US" baseline="0" dirty="0"/>
              <a:t>Observing new evidence causes our beliefs to be updated.  Evidence can cause </a:t>
            </a:r>
            <a:r>
              <a:rPr lang="en-US" baseline="0"/>
              <a:t>the probabilities to go up or to go down.</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14</a:t>
            </a:fld>
            <a:endParaRPr lang="en-US"/>
          </a:p>
        </p:txBody>
      </p:sp>
    </p:spTree>
    <p:extLst>
      <p:ext uri="{BB962C8B-B14F-4D97-AF65-F5344CB8AC3E}">
        <p14:creationId xmlns:p14="http://schemas.microsoft.com/office/powerpoint/2010/main" val="29407801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421/521: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10/29/20</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10/29/20</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10/29/20</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10/29/20</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10/29/20</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521/421</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10/29/20</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521/421</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10/29/20</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10/29/20</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10/29/20</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3">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521/421</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4">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10/29/20</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fivethirtyeight.com/features/why-pennsylvanias-vote-count-could-change-after-election-night/" TargetMode="External"/><Relationship Id="rId3" Type="http://schemas.openxmlformats.org/officeDocument/2006/relationships/hyperlink" Target="https://docs.google.com/forms/d/e/1FAIpQLSe5JzomEtVlL2ZijsvWGs06QIm-BzM0YLwMl_HECOnv8xNhkw/viewform" TargetMode="External"/><Relationship Id="rId7" Type="http://schemas.openxmlformats.org/officeDocument/2006/relationships/hyperlink" Target="https://votesaveamerica.com/" TargetMode="External"/><Relationship Id="rId2" Type="http://schemas.openxmlformats.org/officeDocument/2006/relationships/hyperlink" Target="http://artificial-intelligence-class.org/homeworks/hw6/homework6.html" TargetMode="External"/><Relationship Id="rId1" Type="http://schemas.openxmlformats.org/officeDocument/2006/relationships/slideLayout" Target="../slideLayouts/slideLayout2.xml"/><Relationship Id="rId6" Type="http://schemas.openxmlformats.org/officeDocument/2006/relationships/hyperlink" Target="https://www.betterknowaballot.com/pa/" TargetMode="External"/><Relationship Id="rId5" Type="http://schemas.openxmlformats.org/officeDocument/2006/relationships/hyperlink" Target="https://www.vote.org/" TargetMode="External"/><Relationship Id="rId10" Type="http://schemas.openxmlformats.org/officeDocument/2006/relationships/image" Target="../media/image7.jpeg"/><Relationship Id="rId4" Type="http://schemas.openxmlformats.org/officeDocument/2006/relationships/hyperlink" Target="https://www.votespa.com/Pages/default.aspx" TargetMode="External"/><Relationship Id="rId9" Type="http://schemas.openxmlformats.org/officeDocument/2006/relationships/hyperlink" Target="https://www.gradescope.com/courses/160263/assignments/793931" TargetMode="Externa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25.png"/><Relationship Id="rId5" Type="http://schemas.openxmlformats.org/officeDocument/2006/relationships/image" Target="../media/image26.png"/><Relationship Id="rId4"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6.xml"/><Relationship Id="rId13" Type="http://schemas.openxmlformats.org/officeDocument/2006/relationships/image" Target="../media/image12.png"/><Relationship Id="rId3" Type="http://schemas.openxmlformats.org/officeDocument/2006/relationships/tags" Target="../tags/tag20.xml"/><Relationship Id="rId7" Type="http://schemas.openxmlformats.org/officeDocument/2006/relationships/slideLayout" Target="../slideLayouts/slideLayout7.xml"/><Relationship Id="rId12" Type="http://schemas.openxmlformats.org/officeDocument/2006/relationships/image" Target="../media/image28.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image" Target="../media/image11.png"/><Relationship Id="rId5" Type="http://schemas.openxmlformats.org/officeDocument/2006/relationships/tags" Target="../tags/tag22.xml"/><Relationship Id="rId15" Type="http://schemas.openxmlformats.org/officeDocument/2006/relationships/image" Target="../media/image30.png"/><Relationship Id="rId10" Type="http://schemas.openxmlformats.org/officeDocument/2006/relationships/image" Target="../media/image27.png"/><Relationship Id="rId4" Type="http://schemas.openxmlformats.org/officeDocument/2006/relationships/tags" Target="../tags/tag21.xml"/><Relationship Id="rId9" Type="http://schemas.openxmlformats.org/officeDocument/2006/relationships/image" Target="../media/image25.png"/><Relationship Id="rId14"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tags" Target="../tags/tag31.xml"/><Relationship Id="rId13" Type="http://schemas.openxmlformats.org/officeDocument/2006/relationships/image" Target="../media/image25.png"/><Relationship Id="rId18" Type="http://schemas.openxmlformats.org/officeDocument/2006/relationships/image" Target="../media/image36.png"/><Relationship Id="rId3" Type="http://schemas.openxmlformats.org/officeDocument/2006/relationships/tags" Target="../tags/tag26.xml"/><Relationship Id="rId7" Type="http://schemas.openxmlformats.org/officeDocument/2006/relationships/tags" Target="../tags/tag30.xml"/><Relationship Id="rId12" Type="http://schemas.openxmlformats.org/officeDocument/2006/relationships/image" Target="../media/image31.png"/><Relationship Id="rId17" Type="http://schemas.openxmlformats.org/officeDocument/2006/relationships/image" Target="../media/image35.png"/><Relationship Id="rId2" Type="http://schemas.openxmlformats.org/officeDocument/2006/relationships/tags" Target="../tags/tag25.xml"/><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notesSlide" Target="../notesSlides/notesSlide7.xml"/><Relationship Id="rId5" Type="http://schemas.openxmlformats.org/officeDocument/2006/relationships/tags" Target="../tags/tag28.xml"/><Relationship Id="rId15" Type="http://schemas.openxmlformats.org/officeDocument/2006/relationships/image" Target="../media/image33.png"/><Relationship Id="rId10" Type="http://schemas.openxmlformats.org/officeDocument/2006/relationships/slideLayout" Target="../slideLayouts/slideLayout7.xml"/><Relationship Id="rId19" Type="http://schemas.openxmlformats.org/officeDocument/2006/relationships/image" Target="../media/image37.png"/><Relationship Id="rId4" Type="http://schemas.openxmlformats.org/officeDocument/2006/relationships/tags" Target="../tags/tag27.xml"/><Relationship Id="rId9" Type="http://schemas.openxmlformats.org/officeDocument/2006/relationships/tags" Target="../tags/tag32.xml"/><Relationship Id="rId14" Type="http://schemas.openxmlformats.org/officeDocument/2006/relationships/image" Target="../media/image32.png"/></Relationships>
</file>

<file path=ppt/slides/_rels/slide1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tags" Target="../tags/tag35.xml"/><Relationship Id="rId7" Type="http://schemas.openxmlformats.org/officeDocument/2006/relationships/image" Target="../media/image39.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notesSlide" Target="../notesSlides/notesSlide8.xml"/><Relationship Id="rId5" Type="http://schemas.openxmlformats.org/officeDocument/2006/relationships/slideLayout" Target="../slideLayouts/slideLayout2.xml"/><Relationship Id="rId10" Type="http://schemas.openxmlformats.org/officeDocument/2006/relationships/image" Target="../media/image41.png"/><Relationship Id="rId4" Type="http://schemas.openxmlformats.org/officeDocument/2006/relationships/tags" Target="../tags/tag36.xml"/><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tags" Target="../tags/tag44.xml"/><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tags" Target="../tags/tag39.xml"/><Relationship Id="rId21" Type="http://schemas.openxmlformats.org/officeDocument/2006/relationships/image" Target="../media/image51.png"/><Relationship Id="rId7" Type="http://schemas.openxmlformats.org/officeDocument/2006/relationships/tags" Target="../tags/tag43.xml"/><Relationship Id="rId12" Type="http://schemas.openxmlformats.org/officeDocument/2006/relationships/notesSlide" Target="../notesSlides/notesSlide10.xml"/><Relationship Id="rId17" Type="http://schemas.openxmlformats.org/officeDocument/2006/relationships/image" Target="../media/image47.png"/><Relationship Id="rId2" Type="http://schemas.openxmlformats.org/officeDocument/2006/relationships/tags" Target="../tags/tag38.xml"/><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slideLayout" Target="../slideLayouts/slideLayout7.xml"/><Relationship Id="rId24" Type="http://schemas.openxmlformats.org/officeDocument/2006/relationships/image" Target="../media/image54.emf"/><Relationship Id="rId5" Type="http://schemas.openxmlformats.org/officeDocument/2006/relationships/tags" Target="../tags/tag41.xml"/><Relationship Id="rId15" Type="http://schemas.openxmlformats.org/officeDocument/2006/relationships/image" Target="../media/image45.png"/><Relationship Id="rId23" Type="http://schemas.openxmlformats.org/officeDocument/2006/relationships/image" Target="../media/image53.png"/><Relationship Id="rId10" Type="http://schemas.openxmlformats.org/officeDocument/2006/relationships/tags" Target="../tags/tag46.xml"/><Relationship Id="rId19" Type="http://schemas.openxmlformats.org/officeDocument/2006/relationships/image" Target="../media/image49.png"/><Relationship Id="rId4" Type="http://schemas.openxmlformats.org/officeDocument/2006/relationships/tags" Target="../tags/tag40.xml"/><Relationship Id="rId9" Type="http://schemas.openxmlformats.org/officeDocument/2006/relationships/tags" Target="../tags/tag45.xml"/><Relationship Id="rId14" Type="http://schemas.openxmlformats.org/officeDocument/2006/relationships/image" Target="../media/image44.png"/><Relationship Id="rId22" Type="http://schemas.openxmlformats.org/officeDocument/2006/relationships/image" Target="../media/image52.png"/></Relationships>
</file>

<file path=ppt/slides/_rels/slide1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tags" Target="../tags/tag49.xml"/><Relationship Id="rId7" Type="http://schemas.openxmlformats.org/officeDocument/2006/relationships/image" Target="../media/image55.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notesSlide" Target="../notesSlides/notesSlide11.xml"/><Relationship Id="rId5" Type="http://schemas.openxmlformats.org/officeDocument/2006/relationships/slideLayout" Target="../slideLayouts/slideLayout2.xml"/><Relationship Id="rId10" Type="http://schemas.openxmlformats.org/officeDocument/2006/relationships/image" Target="../media/image57.png"/><Relationship Id="rId4" Type="http://schemas.openxmlformats.org/officeDocument/2006/relationships/tags" Target="../tags/tag50.xml"/><Relationship Id="rId9"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tags" Target="../tags/tag55.xml"/><Relationship Id="rId7" Type="http://schemas.openxmlformats.org/officeDocument/2006/relationships/image" Target="../media/image61.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60.png"/><Relationship Id="rId5" Type="http://schemas.openxmlformats.org/officeDocument/2006/relationships/notesSlide" Target="../notesSlides/notesSlide13.xml"/><Relationship Id="rId10" Type="http://schemas.openxmlformats.org/officeDocument/2006/relationships/image" Target="../media/image63.jpeg"/><Relationship Id="rId4" Type="http://schemas.openxmlformats.org/officeDocument/2006/relationships/slideLayout" Target="../slideLayouts/slideLayout2.xml"/><Relationship Id="rId9" Type="http://schemas.openxmlformats.org/officeDocument/2006/relationships/hyperlink" Target="http://en.wikipedia.org/wiki/Image:Thomasbayes.jp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hyperlink" Target="https://www.youtube.com/watch?v=M8MJFrdfGe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65.emf"/><Relationship Id="rId4" Type="http://schemas.openxmlformats.org/officeDocument/2006/relationships/oleObject" Target="../embeddings/oleObject1.bin"/></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7.jp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68.emf"/><Relationship Id="rId5" Type="http://schemas.openxmlformats.org/officeDocument/2006/relationships/oleObject" Target="../embeddings/oleObject2.bin"/><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image" Target="../media/image70.emf"/><Relationship Id="rId5" Type="http://schemas.openxmlformats.org/officeDocument/2006/relationships/oleObject" Target="../embeddings/oleObject3.bin"/><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72.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71.emf"/><Relationship Id="rId4" Type="http://schemas.openxmlformats.org/officeDocument/2006/relationships/oleObject" Target="../embeddings/oleObject4.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72.emf"/><Relationship Id="rId5" Type="http://schemas.openxmlformats.org/officeDocument/2006/relationships/oleObject" Target="../embeddings/oleObject6.bin"/><Relationship Id="rId4" Type="http://schemas.openxmlformats.org/officeDocument/2006/relationships/image" Target="../media/image7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74.emf"/><Relationship Id="rId4" Type="http://schemas.openxmlformats.org/officeDocument/2006/relationships/oleObject" Target="../embeddings/oleObject7.bin"/></Relationships>
</file>

<file path=ppt/slides/_rels/slide44.xml.rels><?xml version="1.0" encoding="UTF-8" standalone="yes"?>
<Relationships xmlns="http://schemas.openxmlformats.org/package/2006/relationships"><Relationship Id="rId3" Type="http://schemas.openxmlformats.org/officeDocument/2006/relationships/image" Target="../media/image75.tif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6.tiff"/></Relationships>
</file>

<file path=ppt/slides/_rels/slide45.xml.rels><?xml version="1.0" encoding="UTF-8" standalone="yes"?>
<Relationships xmlns="http://schemas.openxmlformats.org/package/2006/relationships"><Relationship Id="rId3" Type="http://schemas.openxmlformats.org/officeDocument/2006/relationships/hyperlink" Target="http://googleresearch.blogspot.com/2006/08/all-our-n-gram-are-belong-to-you.html"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tags" Target="../tags/tag2.xml"/><Relationship Id="rId16" Type="http://schemas.openxmlformats.org/officeDocument/2006/relationships/image" Target="../media/image16.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11.png"/><Relationship Id="rId5" Type="http://schemas.openxmlformats.org/officeDocument/2006/relationships/tags" Target="../tags/tag5.xml"/><Relationship Id="rId15" Type="http://schemas.openxmlformats.org/officeDocument/2006/relationships/image" Target="../media/image15.png"/><Relationship Id="rId10" Type="http://schemas.openxmlformats.org/officeDocument/2006/relationships/slideLayout" Target="../slideLayouts/slideLayout2.xml"/><Relationship Id="rId19" Type="http://schemas.openxmlformats.org/officeDocument/2006/relationships/image" Target="../media/image19.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3.xml"/><Relationship Id="rId13" Type="http://schemas.openxmlformats.org/officeDocument/2006/relationships/image" Target="../media/image24.png"/><Relationship Id="rId3" Type="http://schemas.openxmlformats.org/officeDocument/2006/relationships/tags" Target="../tags/tag12.xml"/><Relationship Id="rId7" Type="http://schemas.openxmlformats.org/officeDocument/2006/relationships/slideLayout" Target="../slideLayouts/slideLayout2.xml"/><Relationship Id="rId12" Type="http://schemas.openxmlformats.org/officeDocument/2006/relationships/image" Target="../media/image23.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image" Target="../media/image22.png"/><Relationship Id="rId5" Type="http://schemas.openxmlformats.org/officeDocument/2006/relationships/tags" Target="../tags/tag14.xml"/><Relationship Id="rId10" Type="http://schemas.openxmlformats.org/officeDocument/2006/relationships/image" Target="../media/image21.png"/><Relationship Id="rId4" Type="http://schemas.openxmlformats.org/officeDocument/2006/relationships/tags" Target="../tags/tag13.xml"/><Relationship Id="rId9" Type="http://schemas.openxmlformats.org/officeDocument/2006/relationships/image" Target="../media/image20.png"/><Relationship Id="rId14" Type="http://schemas.openxmlformats.org/officeDocument/2006/relationships/image" Target="../media/image2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4E808-FE78-2C4F-9771-0CDFF89F1B7A}"/>
              </a:ext>
            </a:extLst>
          </p:cNvPr>
          <p:cNvSpPr>
            <a:spLocks noGrp="1"/>
          </p:cNvSpPr>
          <p:nvPr>
            <p:ph type="title"/>
          </p:nvPr>
        </p:nvSpPr>
        <p:spPr/>
        <p:txBody>
          <a:bodyPr/>
          <a:lstStyle/>
          <a:p>
            <a:r>
              <a:rPr lang="en-US" dirty="0"/>
              <a:t>Reminders</a:t>
            </a:r>
          </a:p>
        </p:txBody>
      </p:sp>
      <p:sp>
        <p:nvSpPr>
          <p:cNvPr id="3" name="Content Placeholder 2">
            <a:extLst>
              <a:ext uri="{FF2B5EF4-FFF2-40B4-BE49-F238E27FC236}">
                <a16:creationId xmlns:a16="http://schemas.microsoft.com/office/drawing/2014/main" id="{F41CF8AE-4BC3-B54F-A442-840AA8AF48E1}"/>
              </a:ext>
            </a:extLst>
          </p:cNvPr>
          <p:cNvSpPr>
            <a:spLocks noGrp="1"/>
          </p:cNvSpPr>
          <p:nvPr>
            <p:ph idx="1"/>
          </p:nvPr>
        </p:nvSpPr>
        <p:spPr>
          <a:xfrm>
            <a:off x="399673" y="1348547"/>
            <a:ext cx="6922853" cy="4793836"/>
          </a:xfrm>
        </p:spPr>
        <p:txBody>
          <a:bodyPr/>
          <a:lstStyle/>
          <a:p>
            <a:pPr marL="342900" indent="-342900">
              <a:buFont typeface="Arial" panose="020B0604020202020204" pitchFamily="34" charset="0"/>
              <a:buChar char="•"/>
            </a:pPr>
            <a:r>
              <a:rPr lang="en-US" dirty="0">
                <a:hlinkClick r:id="rId2"/>
              </a:rPr>
              <a:t>HW6 on Reinforcement Learning</a:t>
            </a:r>
            <a:r>
              <a:rPr lang="en-US" dirty="0"/>
              <a:t> has been released and is due on Tuesday. If you want a partner, you must </a:t>
            </a:r>
            <a:r>
              <a:rPr lang="en-US" dirty="0">
                <a:hlinkClick r:id="rId3"/>
              </a:rPr>
              <a:t>sign up here</a:t>
            </a:r>
            <a:r>
              <a:rPr lang="en-US" dirty="0"/>
              <a:t> and get a randomly assigned one. </a:t>
            </a:r>
          </a:p>
          <a:p>
            <a:pPr marL="342900" indent="-342900">
              <a:buFont typeface="Arial" panose="020B0604020202020204" pitchFamily="34" charset="0"/>
              <a:buChar char="•"/>
            </a:pPr>
            <a:r>
              <a:rPr lang="en-US" dirty="0"/>
              <a:t>There is a quiz on MDPs on </a:t>
            </a:r>
            <a:r>
              <a:rPr lang="en-US" dirty="0" err="1"/>
              <a:t>Gradescope</a:t>
            </a:r>
            <a:r>
              <a:rPr lang="en-US" dirty="0"/>
              <a:t> now. It's due on Wednesday.</a:t>
            </a:r>
          </a:p>
          <a:p>
            <a:pPr marL="342900" indent="-342900">
              <a:buFont typeface="Arial" panose="020B0604020202020204" pitchFamily="34" charset="0"/>
              <a:buChar char="•"/>
            </a:pPr>
            <a:r>
              <a:rPr lang="en-US" dirty="0"/>
              <a:t>We won't have a lecture on Tuesday because of the American election.</a:t>
            </a:r>
          </a:p>
          <a:p>
            <a:pPr marL="342900" indent="-342900">
              <a:buFont typeface="Arial" panose="020B0604020202020204" pitchFamily="34" charset="0"/>
              <a:buChar char="•"/>
            </a:pPr>
            <a:r>
              <a:rPr lang="en-US" dirty="0">
                <a:hlinkClick r:id="rId4"/>
              </a:rPr>
              <a:t>Vote</a:t>
            </a:r>
            <a:r>
              <a:rPr lang="en-US" dirty="0"/>
              <a:t>, </a:t>
            </a:r>
            <a:r>
              <a:rPr lang="en-US" dirty="0">
                <a:hlinkClick r:id="rId5"/>
              </a:rPr>
              <a:t>vote</a:t>
            </a:r>
            <a:r>
              <a:rPr lang="en-US" dirty="0"/>
              <a:t>, </a:t>
            </a:r>
            <a:r>
              <a:rPr lang="en-US" dirty="0">
                <a:hlinkClick r:id="rId6"/>
              </a:rPr>
              <a:t>vote</a:t>
            </a:r>
            <a:r>
              <a:rPr lang="en-US" dirty="0"/>
              <a:t>, </a:t>
            </a:r>
            <a:r>
              <a:rPr lang="en-US" dirty="0">
                <a:hlinkClick r:id="rId7"/>
              </a:rPr>
              <a:t>vote</a:t>
            </a:r>
            <a:r>
              <a:rPr lang="en-US" dirty="0"/>
              <a:t>, </a:t>
            </a:r>
            <a:r>
              <a:rPr lang="en-US" dirty="0">
                <a:hlinkClick r:id="rId8"/>
              </a:rPr>
              <a:t>vote</a:t>
            </a:r>
            <a:r>
              <a:rPr lang="en-US" dirty="0"/>
              <a:t>, </a:t>
            </a:r>
            <a:r>
              <a:rPr lang="en-US" dirty="0">
                <a:hlinkClick r:id="rId9"/>
              </a:rPr>
              <a:t>vote</a:t>
            </a:r>
            <a:r>
              <a:rPr lang="en-US" dirty="0"/>
              <a:t>, vote.</a:t>
            </a:r>
          </a:p>
          <a:p>
            <a:pPr marL="342900" indent="-342900">
              <a:buFont typeface="Arial" panose="020B0604020202020204" pitchFamily="34" charset="0"/>
              <a:buChar char="•"/>
            </a:pPr>
            <a:r>
              <a:rPr lang="en-US" dirty="0">
                <a:hlinkClick r:id="rId9"/>
              </a:rPr>
              <a:t>Extra credit for voting</a:t>
            </a:r>
            <a:r>
              <a:rPr lang="en-US" dirty="0"/>
              <a:t> is due before 8pm Eastern on </a:t>
            </a:r>
            <a:r>
              <a:rPr lang="en-US"/>
              <a:t>Tuesday.</a:t>
            </a:r>
            <a:endParaRPr lang="en-US" dirty="0"/>
          </a:p>
        </p:txBody>
      </p:sp>
      <p:pic>
        <p:nvPicPr>
          <p:cNvPr id="13314" name="Picture 2" descr="Vote Against Propaganda on this Page! image - Star Wars - Roleplay Group -  Mod DB">
            <a:extLst>
              <a:ext uri="{FF2B5EF4-FFF2-40B4-BE49-F238E27FC236}">
                <a16:creationId xmlns:a16="http://schemas.microsoft.com/office/drawing/2014/main" id="{C833D606-24EA-174F-AC88-52C862BC871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22526" y="0"/>
            <a:ext cx="49387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0768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t>Events</a:t>
            </a:r>
          </a:p>
        </p:txBody>
      </p:sp>
      <p:sp>
        <p:nvSpPr>
          <p:cNvPr id="11267" name="Rectangle 3"/>
          <p:cNvSpPr>
            <a:spLocks noGrp="1" noChangeArrowheads="1"/>
          </p:cNvSpPr>
          <p:nvPr>
            <p:ph idx="1"/>
          </p:nvPr>
        </p:nvSpPr>
        <p:spPr>
          <a:xfrm>
            <a:off x="457200" y="1428868"/>
            <a:ext cx="5937860" cy="5124332"/>
          </a:xfrm>
        </p:spPr>
        <p:txBody>
          <a:bodyPr>
            <a:noAutofit/>
          </a:bodyPr>
          <a:lstStyle/>
          <a:p>
            <a:pPr eaLnBrk="1" hangingPunct="1">
              <a:lnSpc>
                <a:spcPct val="80000"/>
              </a:lnSpc>
            </a:pPr>
            <a:r>
              <a:rPr lang="en-US" sz="2200" dirty="0"/>
              <a:t>An </a:t>
            </a:r>
            <a:r>
              <a:rPr lang="en-US" sz="2200" i="1" dirty="0"/>
              <a:t>event</a:t>
            </a:r>
            <a:r>
              <a:rPr lang="en-US" sz="2200" dirty="0"/>
              <a:t> is a set E of outcomes</a:t>
            </a:r>
          </a:p>
          <a:p>
            <a:pPr eaLnBrk="1" hangingPunct="1">
              <a:lnSpc>
                <a:spcPct val="80000"/>
              </a:lnSpc>
            </a:pPr>
            <a:endParaRPr lang="en-US" sz="2200" dirty="0"/>
          </a:p>
          <a:p>
            <a:pPr marL="3657417" lvl="8" indent="0">
              <a:lnSpc>
                <a:spcPct val="80000"/>
              </a:lnSpc>
              <a:buNone/>
            </a:pPr>
            <a:endParaRPr lang="en-US" sz="2200" dirty="0"/>
          </a:p>
          <a:p>
            <a:pPr eaLnBrk="1" hangingPunct="1">
              <a:lnSpc>
                <a:spcPct val="80000"/>
              </a:lnSpc>
            </a:pPr>
            <a:endParaRPr lang="en-US" sz="2200" dirty="0"/>
          </a:p>
          <a:p>
            <a:pPr eaLnBrk="1" hangingPunct="1">
              <a:lnSpc>
                <a:spcPct val="80000"/>
              </a:lnSpc>
            </a:pPr>
            <a:r>
              <a:rPr lang="en-US" sz="2200" dirty="0"/>
              <a:t>From a joint distribution, we can calculate the probability of any event</a:t>
            </a:r>
          </a:p>
          <a:p>
            <a:pPr lvl="1" eaLnBrk="1" hangingPunct="1">
              <a:lnSpc>
                <a:spcPct val="80000"/>
              </a:lnSpc>
            </a:pPr>
            <a:r>
              <a:rPr lang="en-US" sz="2200" dirty="0"/>
              <a:t>Probability that it’s hot AND sunny?</a:t>
            </a:r>
          </a:p>
          <a:p>
            <a:pPr marL="457200" lvl="1" indent="0" eaLnBrk="1" hangingPunct="1">
              <a:lnSpc>
                <a:spcPct val="80000"/>
              </a:lnSpc>
              <a:buNone/>
            </a:pPr>
            <a:endParaRPr lang="en-US" sz="2200" dirty="0"/>
          </a:p>
          <a:p>
            <a:pPr lvl="1" eaLnBrk="1" hangingPunct="1">
              <a:lnSpc>
                <a:spcPct val="80000"/>
              </a:lnSpc>
            </a:pPr>
            <a:r>
              <a:rPr lang="en-US" sz="2200" dirty="0"/>
              <a:t>Probability that it’s hot?</a:t>
            </a:r>
          </a:p>
          <a:p>
            <a:pPr lvl="1" eaLnBrk="1" hangingPunct="1">
              <a:lnSpc>
                <a:spcPct val="80000"/>
              </a:lnSpc>
            </a:pPr>
            <a:endParaRPr lang="en-US" sz="2200" dirty="0"/>
          </a:p>
          <a:p>
            <a:pPr lvl="1" eaLnBrk="1" hangingPunct="1">
              <a:lnSpc>
                <a:spcPct val="80000"/>
              </a:lnSpc>
            </a:pPr>
            <a:r>
              <a:rPr lang="en-US" sz="2200" dirty="0"/>
              <a:t>Probability that it’s hot OR sunny?</a:t>
            </a:r>
          </a:p>
          <a:p>
            <a:pPr marL="457176" lvl="1" indent="0" eaLnBrk="1" hangingPunct="1">
              <a:lnSpc>
                <a:spcPct val="80000"/>
              </a:lnSpc>
              <a:buNone/>
            </a:pPr>
            <a:endParaRPr lang="en-US" sz="2200" dirty="0"/>
          </a:p>
          <a:p>
            <a:pPr eaLnBrk="1" hangingPunct="1">
              <a:lnSpc>
                <a:spcPct val="80000"/>
              </a:lnSpc>
            </a:pPr>
            <a:r>
              <a:rPr lang="en-US" sz="2200" dirty="0"/>
              <a:t>Typically, the events we care about are </a:t>
            </a:r>
            <a:r>
              <a:rPr lang="en-US" sz="2200" i="1" dirty="0"/>
              <a:t>partial assignments</a:t>
            </a:r>
            <a:r>
              <a:rPr lang="en-US" sz="2200" dirty="0"/>
              <a:t>, like P(T=hot)</a:t>
            </a:r>
          </a:p>
          <a:p>
            <a:pPr eaLnBrk="1" hangingPunct="1">
              <a:lnSpc>
                <a:spcPct val="80000"/>
              </a:lnSpc>
            </a:pPr>
            <a:endParaRPr lang="en-US" sz="2200" dirty="0"/>
          </a:p>
          <a:p>
            <a:pPr eaLnBrk="1" hangingPunct="1">
              <a:lnSpc>
                <a:spcPct val="80000"/>
              </a:lnSpc>
              <a:buFont typeface="Wingdings" pitchFamily="2" charset="2"/>
              <a:buNone/>
            </a:pPr>
            <a:r>
              <a:rPr lang="en-US" sz="2200" dirty="0"/>
              <a:t> </a:t>
            </a:r>
          </a:p>
        </p:txBody>
      </p:sp>
      <p:graphicFrame>
        <p:nvGraphicFramePr>
          <p:cNvPr id="1036292" name="Group 4"/>
          <p:cNvGraphicFramePr>
            <a:graphicFrameLocks noGrp="1"/>
          </p:cNvGraphicFramePr>
          <p:nvPr/>
        </p:nvGraphicFramePr>
        <p:xfrm>
          <a:off x="8226236" y="3451800"/>
          <a:ext cx="2743200" cy="1981200"/>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11294" name="Picture 31"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1189487" y="2131330"/>
            <a:ext cx="4049019" cy="6257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descr="txp_fi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9077477" y="2956187"/>
            <a:ext cx="1179512"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957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6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67">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67">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629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6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idx="4294967295"/>
          </p:nvPr>
        </p:nvSpPr>
        <p:spPr>
          <a:xfrm>
            <a:off x="0" y="365125"/>
            <a:ext cx="10953750" cy="771525"/>
          </a:xfrm>
        </p:spPr>
        <p:txBody>
          <a:bodyPr/>
          <a:lstStyle/>
          <a:p>
            <a:pPr eaLnBrk="1" hangingPunct="1"/>
            <a:r>
              <a:rPr lang="en-US" dirty="0"/>
              <a:t>Marginal Distributions</a:t>
            </a:r>
          </a:p>
        </p:txBody>
      </p:sp>
      <p:sp>
        <p:nvSpPr>
          <p:cNvPr id="12291" name="Rectangle 3"/>
          <p:cNvSpPr>
            <a:spLocks noGrp="1" noChangeArrowheads="1"/>
          </p:cNvSpPr>
          <p:nvPr>
            <p:ph idx="4294967295"/>
          </p:nvPr>
        </p:nvSpPr>
        <p:spPr>
          <a:xfrm>
            <a:off x="0" y="1452563"/>
            <a:ext cx="7824788" cy="4525962"/>
          </a:xfrm>
        </p:spPr>
        <p:txBody>
          <a:bodyPr/>
          <a:lstStyle/>
          <a:p>
            <a:pPr eaLnBrk="1" hangingPunct="1"/>
            <a:r>
              <a:rPr lang="en-US" sz="2000" dirty="0"/>
              <a:t>Marginal distributions are sub-tables which eliminate variables </a:t>
            </a:r>
          </a:p>
          <a:p>
            <a:pPr eaLnBrk="1" hangingPunct="1"/>
            <a:r>
              <a:rPr lang="en-US" sz="2000" dirty="0"/>
              <a:t>Marginalization (summing out): Combine collapsed rows by adding</a:t>
            </a:r>
          </a:p>
        </p:txBody>
      </p:sp>
      <p:graphicFrame>
        <p:nvGraphicFramePr>
          <p:cNvPr id="1012742" name="Group 6"/>
          <p:cNvGraphicFramePr>
            <a:graphicFrameLocks noGrp="1"/>
          </p:cNvGraphicFramePr>
          <p:nvPr/>
        </p:nvGraphicFramePr>
        <p:xfrm>
          <a:off x="343549" y="3300811"/>
          <a:ext cx="2743200" cy="1981200"/>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012796" name="Group 60"/>
          <p:cNvGraphicFramePr>
            <a:graphicFrameLocks noGrp="1"/>
          </p:cNvGraphicFramePr>
          <p:nvPr/>
        </p:nvGraphicFramePr>
        <p:xfrm>
          <a:off x="7148913" y="2719786"/>
          <a:ext cx="1828800" cy="1189038"/>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T</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accent2"/>
                          </a:solidFill>
                          <a:effectLst/>
                          <a:latin typeface="Calibri" pitchFamily="34" charset="0"/>
                          <a:cs typeface="Calibri" pitchFamily="34" charset="0"/>
                        </a:rPr>
                        <a:t>P</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hot</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0.5</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cold</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0.5</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012797" name="Group 61"/>
          <p:cNvGraphicFramePr>
            <a:graphicFrameLocks noGrp="1"/>
          </p:cNvGraphicFramePr>
          <p:nvPr/>
        </p:nvGraphicFramePr>
        <p:xfrm>
          <a:off x="7148913" y="4548586"/>
          <a:ext cx="1828800" cy="1189038"/>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W</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accent2"/>
                          </a:solidFill>
                          <a:effectLst/>
                          <a:latin typeface="Calibri" pitchFamily="34" charset="0"/>
                          <a:cs typeface="Calibri" pitchFamily="34" charset="0"/>
                        </a:rPr>
                        <a:t>P</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sun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0.6</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accent2"/>
                          </a:solidFill>
                          <a:effectLst/>
                          <a:latin typeface="Calibri" pitchFamily="34" charset="0"/>
                          <a:cs typeface="Calibri" pitchFamily="34" charset="0"/>
                        </a:rPr>
                        <a:t>rain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0.4</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012817" name="Line 81"/>
          <p:cNvSpPr>
            <a:spLocks noChangeShapeType="1"/>
          </p:cNvSpPr>
          <p:nvPr/>
        </p:nvSpPr>
        <p:spPr bwMode="auto">
          <a:xfrm flipV="1">
            <a:off x="3700875" y="3422589"/>
            <a:ext cx="2743200" cy="0"/>
          </a:xfrm>
          <a:prstGeom prst="line">
            <a:avLst/>
          </a:prstGeom>
          <a:noFill/>
          <a:ln w="762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012818" name="Line 82"/>
          <p:cNvSpPr>
            <a:spLocks noChangeShapeType="1"/>
          </p:cNvSpPr>
          <p:nvPr/>
        </p:nvSpPr>
        <p:spPr bwMode="auto">
          <a:xfrm>
            <a:off x="3700875" y="4993329"/>
            <a:ext cx="2743200" cy="0"/>
          </a:xfrm>
          <a:prstGeom prst="line">
            <a:avLst/>
          </a:prstGeom>
          <a:noFill/>
          <a:ln w="762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pic>
        <p:nvPicPr>
          <p:cNvPr id="12348" name="Picture 67" descr="txp_fig"/>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151587" y="2842024"/>
            <a:ext cx="1177925"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12826" name="Picture 90" descr="txp_fig"/>
          <p:cNvPicPr>
            <a:picLocks noChangeAspect="1" noChangeArrowheads="1"/>
          </p:cNvPicPr>
          <p:nvPr>
            <p:custDataLst>
              <p:tags r:id="rId2"/>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3734213" y="3671826"/>
            <a:ext cx="2433637" cy="566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12827" name="Picture 91" descr="txp_fig"/>
          <p:cNvPicPr>
            <a:picLocks noChangeAspect="1" noChangeArrowheads="1"/>
          </p:cNvPicPr>
          <p:nvPr>
            <p:custDataLst>
              <p:tags r:id="rId3"/>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7726763" y="2314974"/>
            <a:ext cx="73183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12828" name="Picture 92" descr="txp_fig"/>
          <p:cNvPicPr>
            <a:picLocks noChangeAspect="1" noChangeArrowheads="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3726275" y="5223516"/>
            <a:ext cx="2462213" cy="596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9" name="Picture 68" descr="txp_fig"/>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7625163" y="4143774"/>
            <a:ext cx="85090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12831" name="Picture 95" descr="txp_fig"/>
          <p:cNvPicPr>
            <a:picLocks noChangeAspect="1" noChangeArrowheads="1"/>
          </p:cNvPicPr>
          <p:nvPr>
            <p:custDataLst>
              <p:tags r:id="rId6"/>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864737" y="6110686"/>
            <a:ext cx="5716588" cy="611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37642" y="1144880"/>
            <a:ext cx="2954357" cy="1935305"/>
          </a:xfrm>
          <a:prstGeom prst="rect">
            <a:avLst/>
          </a:prstGeom>
        </p:spPr>
      </p:pic>
    </p:spTree>
    <p:extLst>
      <p:ext uri="{BB962C8B-B14F-4D97-AF65-F5344CB8AC3E}">
        <p14:creationId xmlns:p14="http://schemas.microsoft.com/office/powerpoint/2010/main" val="25453973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128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279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128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128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279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128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1282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128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2817" grpId="0" animBg="1"/>
      <p:bldP spid="10128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a:xfrm>
            <a:off x="0" y="365125"/>
            <a:ext cx="10953750" cy="771525"/>
          </a:xfrm>
        </p:spPr>
        <p:txBody>
          <a:bodyPr/>
          <a:lstStyle/>
          <a:p>
            <a:pPr eaLnBrk="1" hangingPunct="1"/>
            <a:r>
              <a:rPr lang="en-US" dirty="0"/>
              <a:t>Conditional Probabilities</a:t>
            </a:r>
          </a:p>
        </p:txBody>
      </p:sp>
      <p:sp>
        <p:nvSpPr>
          <p:cNvPr id="13315" name="Rectangle 3"/>
          <p:cNvSpPr>
            <a:spLocks noGrp="1" noChangeArrowheads="1"/>
          </p:cNvSpPr>
          <p:nvPr>
            <p:ph idx="4294967295"/>
          </p:nvPr>
        </p:nvSpPr>
        <p:spPr>
          <a:xfrm>
            <a:off x="0" y="1292225"/>
            <a:ext cx="8562975" cy="4681538"/>
          </a:xfrm>
        </p:spPr>
        <p:txBody>
          <a:bodyPr/>
          <a:lstStyle/>
          <a:p>
            <a:pPr eaLnBrk="1" hangingPunct="1"/>
            <a:r>
              <a:rPr lang="en-US" sz="2400" dirty="0"/>
              <a:t>A simple relation between joint and conditional probabilities</a:t>
            </a:r>
          </a:p>
          <a:p>
            <a:pPr lvl="1" eaLnBrk="1" hangingPunct="1"/>
            <a:r>
              <a:rPr lang="en-US" sz="2000" dirty="0">
                <a:solidFill>
                  <a:schemeClr val="accent2"/>
                </a:solidFill>
              </a:rPr>
              <a:t>In fact, this is taken as the </a:t>
            </a:r>
            <a:r>
              <a:rPr lang="en-US" sz="2000" i="1" dirty="0">
                <a:solidFill>
                  <a:schemeClr val="accent2"/>
                </a:solidFill>
              </a:rPr>
              <a:t>definition</a:t>
            </a:r>
            <a:r>
              <a:rPr lang="en-US" sz="2000" dirty="0">
                <a:solidFill>
                  <a:schemeClr val="accent2"/>
                </a:solidFill>
              </a:rPr>
              <a:t> of a conditional probability</a:t>
            </a:r>
          </a:p>
        </p:txBody>
      </p:sp>
      <p:pic>
        <p:nvPicPr>
          <p:cNvPr id="12" name="Picture 6" descr="txp_fig"/>
          <p:cNvPicPr>
            <a:picLocks noChangeAspect="1" noChangeArrowheads="1"/>
          </p:cNvPicPr>
          <p:nvPr>
            <p:custDataLst>
              <p:tags r:id="rId1"/>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1058863" y="2740025"/>
            <a:ext cx="2373312" cy="731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13" name="Group 7"/>
          <p:cNvGraphicFramePr>
            <a:graphicFrameLocks noGrp="1"/>
          </p:cNvGraphicFramePr>
          <p:nvPr/>
        </p:nvGraphicFramePr>
        <p:xfrm>
          <a:off x="762000" y="4576763"/>
          <a:ext cx="2743200" cy="1981200"/>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21" name="Picture 20" descr="txp_fig"/>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570038" y="4191000"/>
            <a:ext cx="1179512"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3" descr="txp_fig.png"/>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bwMode="auto">
          <a:xfrm>
            <a:off x="4268332" y="4885634"/>
            <a:ext cx="3269608" cy="313524"/>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nvGrpSpPr>
          <p:cNvPr id="2" name="Group 1">
            <a:extLst>
              <a:ext uri="{FF2B5EF4-FFF2-40B4-BE49-F238E27FC236}">
                <a16:creationId xmlns:a16="http://schemas.microsoft.com/office/drawing/2014/main" id="{8FF229E1-F822-194C-A930-1E07C56C176E}"/>
              </a:ext>
            </a:extLst>
          </p:cNvPr>
          <p:cNvGrpSpPr/>
          <p:nvPr/>
        </p:nvGrpSpPr>
        <p:grpSpPr>
          <a:xfrm>
            <a:off x="5487969" y="2373931"/>
            <a:ext cx="3174853" cy="2154643"/>
            <a:chOff x="5487969" y="2256706"/>
            <a:chExt cx="3174853" cy="2154643"/>
          </a:xfrm>
        </p:grpSpPr>
        <p:grpSp>
          <p:nvGrpSpPr>
            <p:cNvPr id="13343" name="Group 21"/>
            <p:cNvGrpSpPr>
              <a:grpSpLocks/>
            </p:cNvGrpSpPr>
            <p:nvPr/>
          </p:nvGrpSpPr>
          <p:grpSpPr bwMode="auto">
            <a:xfrm>
              <a:off x="6021149" y="2655489"/>
              <a:ext cx="2197100" cy="1272154"/>
              <a:chOff x="5105400" y="2512724"/>
              <a:chExt cx="2895600" cy="1676400"/>
            </a:xfrm>
          </p:grpSpPr>
          <p:sp>
            <p:nvSpPr>
              <p:cNvPr id="13347" name="Oval 33"/>
              <p:cNvSpPr>
                <a:spLocks noChangeArrowheads="1"/>
              </p:cNvSpPr>
              <p:nvPr/>
            </p:nvSpPr>
            <p:spPr bwMode="auto">
              <a:xfrm>
                <a:off x="5105400" y="2512724"/>
                <a:ext cx="1828800" cy="1676400"/>
              </a:xfrm>
              <a:prstGeom prst="ellipse">
                <a:avLst/>
              </a:prstGeom>
              <a:solidFill>
                <a:srgbClr val="3333FF">
                  <a:alpha val="50195"/>
                </a:srgbClr>
              </a:solidFill>
              <a:ln w="9525">
                <a:solidFill>
                  <a:schemeClr val="tx1"/>
                </a:solidFill>
                <a:round/>
                <a:headEnd/>
                <a:tailEnd/>
              </a:ln>
            </p:spPr>
            <p:txBody>
              <a:bodyPr wrap="none" anchor="ctr"/>
              <a:lstStyle/>
              <a:p>
                <a:endParaRPr lang="en-US"/>
              </a:p>
            </p:txBody>
          </p:sp>
          <p:sp>
            <p:nvSpPr>
              <p:cNvPr id="13348" name="Oval 34"/>
              <p:cNvSpPr>
                <a:spLocks noChangeArrowheads="1"/>
              </p:cNvSpPr>
              <p:nvPr/>
            </p:nvSpPr>
            <p:spPr bwMode="auto">
              <a:xfrm>
                <a:off x="6172200" y="2512724"/>
                <a:ext cx="1828800" cy="1676400"/>
              </a:xfrm>
              <a:prstGeom prst="ellipse">
                <a:avLst/>
              </a:prstGeom>
              <a:solidFill>
                <a:srgbClr val="FF3300">
                  <a:alpha val="50195"/>
                </a:srgbClr>
              </a:solidFill>
              <a:ln w="9525">
                <a:solidFill>
                  <a:schemeClr val="tx1"/>
                </a:solidFill>
                <a:round/>
                <a:headEnd/>
                <a:tailEnd/>
              </a:ln>
            </p:spPr>
            <p:txBody>
              <a:bodyPr wrap="none" anchor="ctr"/>
              <a:lstStyle/>
              <a:p>
                <a:endParaRPr lang="en-US"/>
              </a:p>
            </p:txBody>
          </p:sp>
        </p:grpSp>
        <p:sp>
          <p:nvSpPr>
            <p:cNvPr id="3" name="Rectangle 2"/>
            <p:cNvSpPr/>
            <p:nvPr/>
          </p:nvSpPr>
          <p:spPr>
            <a:xfrm>
              <a:off x="5487969" y="2256706"/>
              <a:ext cx="3174853" cy="2154643"/>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7302170" y="3957739"/>
              <a:ext cx="666193" cy="400110"/>
            </a:xfrm>
            <a:prstGeom prst="rect">
              <a:avLst/>
            </a:prstGeom>
            <a:noFill/>
          </p:spPr>
          <p:txBody>
            <a:bodyPr wrap="none" rtlCol="0">
              <a:spAutoFit/>
            </a:bodyPr>
            <a:lstStyle/>
            <a:p>
              <a:r>
                <a:rPr lang="en-US" sz="2000" i="1" dirty="0">
                  <a:solidFill>
                    <a:srgbClr val="FF9786"/>
                  </a:solidFill>
                  <a:latin typeface="Calibri"/>
                  <a:cs typeface="Calibri"/>
                </a:rPr>
                <a:t>P(b)</a:t>
              </a:r>
            </a:p>
          </p:txBody>
        </p:sp>
        <p:sp>
          <p:nvSpPr>
            <p:cNvPr id="17" name="TextBox 16"/>
            <p:cNvSpPr txBox="1"/>
            <p:nvPr/>
          </p:nvSpPr>
          <p:spPr>
            <a:xfrm>
              <a:off x="6286678" y="3951376"/>
              <a:ext cx="666193" cy="400110"/>
            </a:xfrm>
            <a:prstGeom prst="rect">
              <a:avLst/>
            </a:prstGeom>
            <a:noFill/>
          </p:spPr>
          <p:txBody>
            <a:bodyPr wrap="none" rtlCol="0">
              <a:spAutoFit/>
            </a:bodyPr>
            <a:lstStyle/>
            <a:p>
              <a:r>
                <a:rPr lang="en-US" sz="2000" i="1" dirty="0">
                  <a:solidFill>
                    <a:schemeClr val="accent2"/>
                  </a:solidFill>
                  <a:latin typeface="Calibri"/>
                  <a:cs typeface="Calibri"/>
                </a:rPr>
                <a:t>P(a)</a:t>
              </a:r>
            </a:p>
          </p:txBody>
        </p:sp>
        <p:sp>
          <p:nvSpPr>
            <p:cNvPr id="18" name="TextBox 17"/>
            <p:cNvSpPr txBox="1"/>
            <p:nvPr/>
          </p:nvSpPr>
          <p:spPr>
            <a:xfrm>
              <a:off x="6767902" y="2289341"/>
              <a:ext cx="862060" cy="400110"/>
            </a:xfrm>
            <a:prstGeom prst="rect">
              <a:avLst/>
            </a:prstGeom>
            <a:noFill/>
          </p:spPr>
          <p:txBody>
            <a:bodyPr wrap="none" rtlCol="0">
              <a:spAutoFit/>
            </a:bodyPr>
            <a:lstStyle/>
            <a:p>
              <a:r>
                <a:rPr lang="en-US" sz="2000" i="1" dirty="0">
                  <a:solidFill>
                    <a:srgbClr val="E57071"/>
                  </a:solidFill>
                  <a:latin typeface="Calibri"/>
                  <a:cs typeface="Calibri"/>
                </a:rPr>
                <a:t>P(</a:t>
              </a:r>
              <a:r>
                <a:rPr lang="en-US" sz="2000" i="1" dirty="0" err="1">
                  <a:solidFill>
                    <a:srgbClr val="E57071"/>
                  </a:solidFill>
                  <a:latin typeface="Calibri"/>
                  <a:cs typeface="Calibri"/>
                </a:rPr>
                <a:t>a,b</a:t>
              </a:r>
              <a:r>
                <a:rPr lang="en-US" sz="2000" i="1" dirty="0">
                  <a:solidFill>
                    <a:srgbClr val="E57071"/>
                  </a:solidFill>
                  <a:latin typeface="Calibri"/>
                  <a:cs typeface="Calibri"/>
                </a:rPr>
                <a:t>)</a:t>
              </a:r>
            </a:p>
          </p:txBody>
        </p:sp>
      </p:grpSp>
      <p:pic>
        <p:nvPicPr>
          <p:cNvPr id="15" name="Picture 14" descr="txp_fig.png"/>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bwMode="auto">
          <a:xfrm>
            <a:off x="6734883" y="4686487"/>
            <a:ext cx="2836647" cy="731556"/>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6" name="Picture 15" descr="txp_fig.png"/>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bwMode="auto">
          <a:xfrm>
            <a:off x="9713115" y="4702804"/>
            <a:ext cx="836064" cy="656907"/>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24" name="Picture 23" descr="txp_fig.png"/>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bwMode="auto">
          <a:xfrm>
            <a:off x="10825435" y="4923246"/>
            <a:ext cx="821135" cy="223946"/>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26" name="Picture 25" descr="txp_fig.png"/>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bwMode="auto">
          <a:xfrm>
            <a:off x="5007662" y="5802804"/>
            <a:ext cx="5643434" cy="298594"/>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28" name="Picture 27" descr="txp_fig.png"/>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bwMode="auto">
          <a:xfrm>
            <a:off x="4987759" y="6306751"/>
            <a:ext cx="1701988" cy="253805"/>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0" name="Picture 9" descr="txp_fig.png"/>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bwMode="auto">
          <a:xfrm>
            <a:off x="6926023" y="6311728"/>
            <a:ext cx="806205" cy="223946"/>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
        <p:nvSpPr>
          <p:cNvPr id="11" name="Rectangular Callout 10"/>
          <p:cNvSpPr/>
          <p:nvPr/>
        </p:nvSpPr>
        <p:spPr>
          <a:xfrm>
            <a:off x="4784956" y="5704129"/>
            <a:ext cx="6020880" cy="997942"/>
          </a:xfrm>
          <a:prstGeom prst="wedgeRectCallout">
            <a:avLst>
              <a:gd name="adj1" fmla="val -1035"/>
              <a:gd name="adj2" fmla="val -81872"/>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273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pPr eaLnBrk="1" hangingPunct="1"/>
            <a:r>
              <a:rPr lang="en-US" dirty="0">
                <a:ea typeface="ＭＳ Ｐゴシック" pitchFamily="34" charset="-128"/>
              </a:rPr>
              <a:t>Conditional Distributions</a:t>
            </a:r>
          </a:p>
        </p:txBody>
      </p:sp>
      <p:sp>
        <p:nvSpPr>
          <p:cNvPr id="45058" name="Rectangle 3"/>
          <p:cNvSpPr>
            <a:spLocks noGrp="1" noChangeArrowheads="1"/>
          </p:cNvSpPr>
          <p:nvPr>
            <p:ph idx="1"/>
          </p:nvPr>
        </p:nvSpPr>
        <p:spPr>
          <a:xfrm>
            <a:off x="457200" y="1447800"/>
            <a:ext cx="8229600" cy="4525963"/>
          </a:xfrm>
        </p:spPr>
        <p:txBody>
          <a:bodyPr/>
          <a:lstStyle/>
          <a:p>
            <a:pPr eaLnBrk="1" hangingPunct="1"/>
            <a:r>
              <a:rPr lang="en-US" sz="2400">
                <a:solidFill>
                  <a:schemeClr val="tx1"/>
                </a:solidFill>
                <a:ea typeface="ＭＳ Ｐゴシック" pitchFamily="34" charset="-128"/>
              </a:rPr>
              <a:t>Conditional distributions are probability distributions over some variables given fixed values of others</a:t>
            </a:r>
          </a:p>
        </p:txBody>
      </p:sp>
      <p:pic>
        <p:nvPicPr>
          <p:cNvPr id="13316" name="Picture 57" descr="txp_fi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1573213" y="2943225"/>
            <a:ext cx="2071687" cy="312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44" name="Group 7"/>
          <p:cNvGraphicFramePr>
            <a:graphicFrameLocks noGrp="1"/>
          </p:cNvGraphicFramePr>
          <p:nvPr/>
        </p:nvGraphicFramePr>
        <p:xfrm>
          <a:off x="8479064" y="3558721"/>
          <a:ext cx="2743200" cy="1981200"/>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a:cs typeface="Calibri"/>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accent2"/>
                          </a:solidFill>
                          <a:effectLst/>
                          <a:latin typeface="Calibri"/>
                          <a:cs typeface="Calibri"/>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a:cs typeface="Calibri"/>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a:cs typeface="Calibri"/>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a:cs typeface="Calibri"/>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a:cs typeface="Calibri"/>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a:cs typeface="Calibri"/>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a:cs typeface="Calibri"/>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accent2"/>
                          </a:solidFill>
                          <a:effectLst/>
                          <a:latin typeface="Calibri"/>
                          <a:cs typeface="Calibri"/>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a:cs typeface="Calibri"/>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a:cs typeface="Calibri"/>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accent2"/>
                          </a:solidFill>
                          <a:effectLst/>
                          <a:latin typeface="Calibri"/>
                          <a:cs typeface="Calibri"/>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a:cs typeface="Calibri"/>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a:cs typeface="Calibri"/>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45" name="Group 60"/>
          <p:cNvGraphicFramePr>
            <a:graphicFrameLocks noGrp="1"/>
          </p:cNvGraphicFramePr>
          <p:nvPr/>
        </p:nvGraphicFramePr>
        <p:xfrm>
          <a:off x="1708150" y="3384550"/>
          <a:ext cx="1828800" cy="1189038"/>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a:cs typeface="Calibri"/>
                        </a:rPr>
                        <a:t>W</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a:cs typeface="Calibri"/>
                        </a:rPr>
                        <a:t>P</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a:cs typeface="Calibri"/>
                        </a:rPr>
                        <a:t>sun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a:cs typeface="Calibri"/>
                        </a:rPr>
                        <a:t>0.8</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a:cs typeface="Calibri"/>
                        </a:rPr>
                        <a:t>rain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a:cs typeface="Calibri"/>
                        </a:rPr>
                        <a:t>0.2</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59" name="Picture 58" descr="txp_fi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1533525" y="4800600"/>
            <a:ext cx="2162175" cy="312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49" name="Group 60"/>
          <p:cNvGraphicFramePr>
            <a:graphicFrameLocks noGrp="1"/>
          </p:cNvGraphicFramePr>
          <p:nvPr/>
        </p:nvGraphicFramePr>
        <p:xfrm>
          <a:off x="1712913" y="5241925"/>
          <a:ext cx="1828800" cy="1189038"/>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a:cs typeface="Calibri"/>
                        </a:rPr>
                        <a:t>W</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a:cs typeface="Calibri"/>
                        </a:rPr>
                        <a:t>P</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a:cs typeface="Calibri"/>
                        </a:rPr>
                        <a:t>sun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a:cs typeface="Calibri"/>
                        </a:rPr>
                        <a:t>0.4</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a:cs typeface="Calibri"/>
                        </a:rPr>
                        <a:t>rain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a:cs typeface="Calibri"/>
                        </a:rPr>
                        <a:t>0.6</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45115" name="Picture 50" descr="txp_fi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9212489" y="3134859"/>
            <a:ext cx="1179513"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5116" name="TextBox 55"/>
          <p:cNvSpPr txBox="1">
            <a:spLocks noChangeArrowheads="1"/>
          </p:cNvSpPr>
          <p:nvPr/>
        </p:nvSpPr>
        <p:spPr bwMode="auto">
          <a:xfrm>
            <a:off x="1309688" y="2386013"/>
            <a:ext cx="27432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chemeClr val="accent2"/>
                </a:solidFill>
                <a:latin typeface="Calibri"/>
                <a:cs typeface="Calibri"/>
              </a:rPr>
              <a:t>Conditional Distributions</a:t>
            </a:r>
          </a:p>
        </p:txBody>
      </p:sp>
      <p:sp>
        <p:nvSpPr>
          <p:cNvPr id="45117" name="TextBox 56"/>
          <p:cNvSpPr txBox="1">
            <a:spLocks noChangeArrowheads="1"/>
          </p:cNvSpPr>
          <p:nvPr/>
        </p:nvSpPr>
        <p:spPr bwMode="auto">
          <a:xfrm>
            <a:off x="8890227" y="2507796"/>
            <a:ext cx="2587625"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chemeClr val="accent2"/>
                </a:solidFill>
                <a:latin typeface="Calibri"/>
                <a:cs typeface="Calibri"/>
              </a:rPr>
              <a:t>Joint Distribution</a:t>
            </a:r>
          </a:p>
        </p:txBody>
      </p:sp>
      <p:sp>
        <p:nvSpPr>
          <p:cNvPr id="60" name="Left Brace 59"/>
          <p:cNvSpPr/>
          <p:nvPr/>
        </p:nvSpPr>
        <p:spPr>
          <a:xfrm>
            <a:off x="1139825" y="2921000"/>
            <a:ext cx="207963" cy="35179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pic>
        <p:nvPicPr>
          <p:cNvPr id="62" name="Picture 61" descr="txp_fi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652463" y="4097338"/>
            <a:ext cx="312737" cy="1147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45817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dirty="0"/>
              <a:t>Probabilistic Inference</a:t>
            </a:r>
          </a:p>
        </p:txBody>
      </p:sp>
      <p:sp>
        <p:nvSpPr>
          <p:cNvPr id="16387" name="Rectangle 3"/>
          <p:cNvSpPr>
            <a:spLocks noGrp="1" noChangeArrowheads="1"/>
          </p:cNvSpPr>
          <p:nvPr>
            <p:ph idx="1"/>
          </p:nvPr>
        </p:nvSpPr>
        <p:spPr>
          <a:xfrm>
            <a:off x="379413" y="1407089"/>
            <a:ext cx="6854237" cy="4773049"/>
          </a:xfrm>
        </p:spPr>
        <p:txBody>
          <a:bodyPr>
            <a:normAutofit fontScale="92500"/>
          </a:bodyPr>
          <a:lstStyle/>
          <a:p>
            <a:pPr eaLnBrk="1" hangingPunct="1"/>
            <a:r>
              <a:rPr lang="en-US" sz="2400" dirty="0"/>
              <a:t>Probabilistic inference: compute a desired probability from other known probabilities (e.g. conditional from joint)</a:t>
            </a:r>
          </a:p>
          <a:p>
            <a:pPr eaLnBrk="1" hangingPunct="1"/>
            <a:endParaRPr lang="en-US" sz="2400" dirty="0"/>
          </a:p>
          <a:p>
            <a:pPr eaLnBrk="1" hangingPunct="1"/>
            <a:r>
              <a:rPr lang="en-US" sz="2400" dirty="0"/>
              <a:t>We generally compute conditional probabilities </a:t>
            </a:r>
          </a:p>
          <a:p>
            <a:pPr lvl="1" eaLnBrk="1" hangingPunct="1"/>
            <a:r>
              <a:rPr lang="en-US" sz="2000" dirty="0"/>
              <a:t>P(on time | no reported accidents) = 0.90</a:t>
            </a:r>
          </a:p>
          <a:p>
            <a:pPr lvl="1" eaLnBrk="1" hangingPunct="1"/>
            <a:r>
              <a:rPr lang="en-US" sz="2000" dirty="0"/>
              <a:t>These represent the agent’s </a:t>
            </a:r>
            <a:r>
              <a:rPr lang="en-US" sz="2000" i="1" dirty="0"/>
              <a:t>beliefs</a:t>
            </a:r>
            <a:r>
              <a:rPr lang="en-US" sz="2000" dirty="0"/>
              <a:t> given the evidence</a:t>
            </a:r>
            <a:endParaRPr lang="en-US" sz="2000" i="1" dirty="0"/>
          </a:p>
          <a:p>
            <a:pPr eaLnBrk="1" hangingPunct="1"/>
            <a:endParaRPr lang="en-US" sz="2400" dirty="0"/>
          </a:p>
          <a:p>
            <a:pPr eaLnBrk="1" hangingPunct="1"/>
            <a:r>
              <a:rPr lang="en-US" sz="2400" dirty="0"/>
              <a:t>Probabilities change with new evidence:</a:t>
            </a:r>
          </a:p>
          <a:p>
            <a:pPr lvl="1" eaLnBrk="1" hangingPunct="1"/>
            <a:r>
              <a:rPr lang="en-US" sz="2000" dirty="0"/>
              <a:t>P(on time | no accidents, 5 a.m.) = 0.95</a:t>
            </a:r>
          </a:p>
          <a:p>
            <a:pPr lvl="1" eaLnBrk="1" hangingPunct="1"/>
            <a:r>
              <a:rPr lang="en-US" sz="2000" dirty="0"/>
              <a:t>P(on time | no accidents, 5 a.m., raining) = 0.80</a:t>
            </a:r>
          </a:p>
          <a:p>
            <a:pPr lvl="1" eaLnBrk="1" hangingPunct="1"/>
            <a:r>
              <a:rPr lang="en-US" sz="2000" dirty="0"/>
              <a:t>Observing new evidence causes </a:t>
            </a:r>
            <a:r>
              <a:rPr lang="en-US" sz="2000" i="1" dirty="0"/>
              <a:t>beliefs to be updated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8016" y="1295018"/>
            <a:ext cx="5110454" cy="4728689"/>
          </a:xfrm>
          <a:prstGeom prst="rect">
            <a:avLst/>
          </a:prstGeom>
        </p:spPr>
      </p:pic>
    </p:spTree>
    <p:extLst>
      <p:ext uri="{BB962C8B-B14F-4D97-AF65-F5344CB8AC3E}">
        <p14:creationId xmlns:p14="http://schemas.microsoft.com/office/powerpoint/2010/main" val="2068751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0" y="-25400"/>
            <a:ext cx="12192000" cy="1143000"/>
          </a:xfrm>
        </p:spPr>
        <p:txBody>
          <a:bodyPr/>
          <a:lstStyle/>
          <a:p>
            <a:pPr eaLnBrk="1" hangingPunct="1"/>
            <a:r>
              <a:rPr lang="en-US" dirty="0"/>
              <a:t>Inference by Enumeration</a:t>
            </a:r>
          </a:p>
        </p:txBody>
      </p:sp>
      <p:sp>
        <p:nvSpPr>
          <p:cNvPr id="1044483" name="Rectangle 3"/>
          <p:cNvSpPr>
            <a:spLocks noGrp="1" noChangeArrowheads="1"/>
          </p:cNvSpPr>
          <p:nvPr>
            <p:ph idx="4294967295"/>
          </p:nvPr>
        </p:nvSpPr>
        <p:spPr>
          <a:xfrm>
            <a:off x="0" y="1295400"/>
            <a:ext cx="8229600" cy="1328738"/>
          </a:xfrm>
        </p:spPr>
        <p:txBody>
          <a:bodyPr/>
          <a:lstStyle/>
          <a:p>
            <a:pPr eaLnBrk="1" hangingPunct="1">
              <a:lnSpc>
                <a:spcPct val="80000"/>
              </a:lnSpc>
            </a:pPr>
            <a:r>
              <a:rPr lang="en-US" sz="2000" dirty="0"/>
              <a:t>General case:</a:t>
            </a:r>
          </a:p>
          <a:p>
            <a:pPr lvl="1" eaLnBrk="1" hangingPunct="1">
              <a:lnSpc>
                <a:spcPct val="80000"/>
              </a:lnSpc>
            </a:pPr>
            <a:r>
              <a:rPr lang="en-US" sz="1800" dirty="0"/>
              <a:t>Evidence variables: </a:t>
            </a:r>
          </a:p>
          <a:p>
            <a:pPr lvl="1" eaLnBrk="1" hangingPunct="1">
              <a:lnSpc>
                <a:spcPct val="80000"/>
              </a:lnSpc>
            </a:pPr>
            <a:r>
              <a:rPr lang="en-US" sz="1800" dirty="0"/>
              <a:t>Query* variable:</a:t>
            </a:r>
          </a:p>
          <a:p>
            <a:pPr lvl="1" eaLnBrk="1" hangingPunct="1">
              <a:lnSpc>
                <a:spcPct val="80000"/>
              </a:lnSpc>
            </a:pPr>
            <a:r>
              <a:rPr lang="en-US" sz="1800" dirty="0"/>
              <a:t>Hidden variables:</a:t>
            </a:r>
          </a:p>
          <a:p>
            <a:pPr lvl="1" eaLnBrk="1" hangingPunct="1">
              <a:lnSpc>
                <a:spcPct val="80000"/>
              </a:lnSpc>
            </a:pPr>
            <a:endParaRPr lang="en-US" sz="1600" dirty="0"/>
          </a:p>
          <a:p>
            <a:pPr lvl="1" eaLnBrk="1" hangingPunct="1">
              <a:lnSpc>
                <a:spcPct val="80000"/>
              </a:lnSpc>
            </a:pPr>
            <a:endParaRPr lang="en-US" sz="1600" dirty="0"/>
          </a:p>
        </p:txBody>
      </p:sp>
      <p:pic>
        <p:nvPicPr>
          <p:cNvPr id="18436" name="Picture 5" descr="txp_fig"/>
          <p:cNvPicPr>
            <a:picLocks noChangeAspect="1" noChangeArrowheads="1"/>
          </p:cNvPicPr>
          <p:nvPr>
            <p:custDataLst>
              <p:tags r:id="rId1"/>
            </p:custDataLst>
          </p:nvPr>
        </p:nvPicPr>
        <p:blipFill>
          <a:blip r:embed="rId13">
            <a:extLst>
              <a:ext uri="{28A0092B-C50C-407E-A947-70E740481C1C}">
                <a14:useLocalDpi xmlns:a14="http://schemas.microsoft.com/office/drawing/2010/main" val="0"/>
              </a:ext>
            </a:extLst>
          </a:blip>
          <a:srcRect/>
          <a:stretch>
            <a:fillRect/>
          </a:stretch>
        </p:blipFill>
        <p:spPr bwMode="auto">
          <a:xfrm>
            <a:off x="5714081" y="1699187"/>
            <a:ext cx="15748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7" name="Picture 15" descr="txp_fig"/>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3176973" y="1610535"/>
            <a:ext cx="2095500" cy="227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8" name="Picture 16" descr="txp_fig"/>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3189673" y="1929623"/>
            <a:ext cx="169863" cy="214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9" name="Picture 12" descr="txp_fig"/>
          <p:cNvPicPr>
            <a:picLocks noChangeAspect="1" noChangeArrowheads="1"/>
          </p:cNvPicPr>
          <p:nvPr>
            <p:custDataLst>
              <p:tags r:id="rId4"/>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3154748" y="2234423"/>
            <a:ext cx="958850" cy="214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40" name="Picture 17" descr="txp_fig"/>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8829704" y="1873689"/>
            <a:ext cx="2067441" cy="356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18" descr="txp_fig"/>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2545724" y="6153402"/>
            <a:ext cx="1885950" cy="252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19" descr="txp_fig"/>
          <p:cNvPicPr>
            <a:picLocks noChangeAspect="1"/>
          </p:cNvPicPr>
          <p:nvPr>
            <p:custDataLst>
              <p:tags r:id="rId7"/>
            </p:custDataLst>
          </p:nvPr>
        </p:nvPicPr>
        <p:blipFill>
          <a:blip r:embed="rId19">
            <a:extLst>
              <a:ext uri="{28A0092B-C50C-407E-A947-70E740481C1C}">
                <a14:useLocalDpi xmlns:a14="http://schemas.microsoft.com/office/drawing/2010/main" val="0"/>
              </a:ext>
            </a:extLst>
          </a:blip>
          <a:srcRect/>
          <a:stretch>
            <a:fillRect/>
          </a:stretch>
        </p:blipFill>
        <p:spPr bwMode="auto">
          <a:xfrm>
            <a:off x="4505953" y="6071444"/>
            <a:ext cx="3257550" cy="539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4500" name="AutoShape 20"/>
          <p:cNvSpPr>
            <a:spLocks/>
          </p:cNvSpPr>
          <p:nvPr/>
        </p:nvSpPr>
        <p:spPr bwMode="auto">
          <a:xfrm rot="-5400000">
            <a:off x="6489768" y="5379365"/>
            <a:ext cx="174830" cy="2134655"/>
          </a:xfrm>
          <a:prstGeom prst="leftBrace">
            <a:avLst>
              <a:gd name="adj1" fmla="val 108331"/>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pic>
        <p:nvPicPr>
          <p:cNvPr id="1044501" name="Picture 21" descr="txp_fig"/>
          <p:cNvPicPr>
            <a:picLocks noChangeAspect="1" noChangeArrowheads="1"/>
          </p:cNvPicPr>
          <p:nvPr>
            <p:custDataLst>
              <p:tags r:id="rId8"/>
            </p:custDataLst>
          </p:nvPr>
        </p:nvPicPr>
        <p:blipFill>
          <a:blip r:embed="rId13">
            <a:extLst>
              <a:ext uri="{28A0092B-C50C-407E-A947-70E740481C1C}">
                <a14:useLocalDpi xmlns:a14="http://schemas.microsoft.com/office/drawing/2010/main" val="0"/>
              </a:ext>
            </a:extLst>
          </a:blip>
          <a:srcRect/>
          <a:stretch>
            <a:fillRect/>
          </a:stretch>
        </p:blipFill>
        <p:spPr bwMode="auto">
          <a:xfrm>
            <a:off x="5756065" y="6629400"/>
            <a:ext cx="15748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445" name="AutoShape 22"/>
          <p:cNvSpPr>
            <a:spLocks/>
          </p:cNvSpPr>
          <p:nvPr/>
        </p:nvSpPr>
        <p:spPr bwMode="auto">
          <a:xfrm>
            <a:off x="5379898" y="1559239"/>
            <a:ext cx="228600" cy="914400"/>
          </a:xfrm>
          <a:prstGeom prst="rightBrace">
            <a:avLst>
              <a:gd name="adj1" fmla="val 33333"/>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8446" name="Text Box 23"/>
          <p:cNvSpPr txBox="1">
            <a:spLocks noChangeArrowheads="1"/>
          </p:cNvSpPr>
          <p:nvPr/>
        </p:nvSpPr>
        <p:spPr bwMode="auto">
          <a:xfrm>
            <a:off x="5751431" y="1968119"/>
            <a:ext cx="15240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i="1" dirty="0">
                <a:latin typeface="Calibri" pitchFamily="34" charset="0"/>
                <a:cs typeface="Calibri" pitchFamily="34" charset="0"/>
              </a:rPr>
              <a:t>All variables</a:t>
            </a:r>
          </a:p>
        </p:txBody>
      </p:sp>
      <p:sp>
        <p:nvSpPr>
          <p:cNvPr id="18447" name="TextBox 20"/>
          <p:cNvSpPr txBox="1">
            <a:spLocks noChangeArrowheads="1"/>
          </p:cNvSpPr>
          <p:nvPr/>
        </p:nvSpPr>
        <p:spPr bwMode="auto">
          <a:xfrm>
            <a:off x="9896783" y="23159"/>
            <a:ext cx="2222354"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400" i="1" dirty="0">
                <a:latin typeface="Calibri" pitchFamily="34" charset="0"/>
                <a:cs typeface="Calibri" pitchFamily="34" charset="0"/>
              </a:rPr>
              <a:t>* Works fine with multiple query variables, too</a:t>
            </a:r>
          </a:p>
        </p:txBody>
      </p:sp>
      <p:sp>
        <p:nvSpPr>
          <p:cNvPr id="16" name="Rectangle 3"/>
          <p:cNvSpPr txBox="1">
            <a:spLocks noChangeArrowheads="1"/>
          </p:cNvSpPr>
          <p:nvPr/>
        </p:nvSpPr>
        <p:spPr bwMode="auto">
          <a:xfrm>
            <a:off x="7779228" y="1296460"/>
            <a:ext cx="3997028" cy="86383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t>We want:</a:t>
            </a:r>
          </a:p>
          <a:p>
            <a:pPr lvl="1">
              <a:lnSpc>
                <a:spcPct val="80000"/>
              </a:lnSpc>
            </a:pPr>
            <a:endParaRPr lang="en-US" sz="1600" dirty="0"/>
          </a:p>
        </p:txBody>
      </p:sp>
      <p:sp>
        <p:nvSpPr>
          <p:cNvPr id="17" name="Rectangle 3"/>
          <p:cNvSpPr txBox="1">
            <a:spLocks noChangeArrowheads="1"/>
          </p:cNvSpPr>
          <p:nvPr/>
        </p:nvSpPr>
        <p:spPr bwMode="auto">
          <a:xfrm>
            <a:off x="659401" y="3085809"/>
            <a:ext cx="2826696" cy="1025708"/>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t>Step 1: Select the entries consistent with the evidence</a:t>
            </a:r>
          </a:p>
        </p:txBody>
      </p:sp>
      <p:sp>
        <p:nvSpPr>
          <p:cNvPr id="18" name="Rectangle 3"/>
          <p:cNvSpPr txBox="1">
            <a:spLocks noChangeArrowheads="1"/>
          </p:cNvSpPr>
          <p:nvPr/>
        </p:nvSpPr>
        <p:spPr bwMode="auto">
          <a:xfrm>
            <a:off x="4095697" y="3081163"/>
            <a:ext cx="3822722" cy="63969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t>Step 2: Sum out H to get joint of Query and evidence</a:t>
            </a:r>
          </a:p>
        </p:txBody>
      </p:sp>
      <p:sp>
        <p:nvSpPr>
          <p:cNvPr id="21" name="Rectangle 3"/>
          <p:cNvSpPr txBox="1">
            <a:spLocks noChangeArrowheads="1"/>
          </p:cNvSpPr>
          <p:nvPr/>
        </p:nvSpPr>
        <p:spPr bwMode="auto">
          <a:xfrm>
            <a:off x="8618168" y="3072764"/>
            <a:ext cx="2786348" cy="463841"/>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t>Step 3: Normalize</a:t>
            </a:r>
          </a:p>
          <a:p>
            <a:pPr>
              <a:lnSpc>
                <a:spcPct val="80000"/>
              </a:lnSpc>
            </a:pPr>
            <a:endParaRPr lang="en-US" sz="2000" dirty="0"/>
          </a:p>
        </p:txBody>
      </p:sp>
      <p:pic>
        <p:nvPicPr>
          <p:cNvPr id="2" name="Picture 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5579" y="3954241"/>
            <a:ext cx="3561300" cy="2048283"/>
          </a:xfrm>
          <a:prstGeom prst="rect">
            <a:avLst/>
          </a:prstGeom>
        </p:spPr>
      </p:pic>
      <p:pic>
        <p:nvPicPr>
          <p:cNvPr id="3" name="Picture 2"/>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448017" y="3737772"/>
            <a:ext cx="3114039" cy="2076026"/>
          </a:xfrm>
          <a:prstGeom prst="rect">
            <a:avLst/>
          </a:prstGeom>
        </p:spPr>
      </p:pic>
      <p:pic>
        <p:nvPicPr>
          <p:cNvPr id="5" name="Picture 4" descr="TP_tmp.png"/>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9180292" y="5675132"/>
            <a:ext cx="2463800" cy="584200"/>
          </a:xfrm>
          <a:prstGeom prst="rect">
            <a:avLst/>
          </a:prstGeom>
        </p:spPr>
      </p:pic>
      <p:pic>
        <p:nvPicPr>
          <p:cNvPr id="6" name="Picture 5" descr="TP_tmp.png"/>
          <p:cNvPicPr>
            <a:picLocks noChangeAspect="1"/>
          </p:cNvPicPr>
          <p:nvPr>
            <p:custDataLst>
              <p:tags r:id="rId10"/>
            </p:custDataLst>
          </p:nvPr>
        </p:nvPicPr>
        <p:blipFill>
          <a:blip r:embed="rId23" cstate="print">
            <a:extLst>
              <a:ext uri="{28A0092B-C50C-407E-A947-70E740481C1C}">
                <a14:useLocalDpi xmlns:a14="http://schemas.microsoft.com/office/drawing/2010/main" val="0"/>
              </a:ext>
            </a:extLst>
          </a:blip>
          <a:stretch>
            <a:fillRect/>
          </a:stretch>
        </p:blipFill>
        <p:spPr bwMode="auto">
          <a:xfrm>
            <a:off x="8408358" y="6324600"/>
            <a:ext cx="3657600" cy="533400"/>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0" name="Picture 9" descr="latex-image-1.pdf"/>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692096" y="3665394"/>
            <a:ext cx="1123188" cy="1511199"/>
          </a:xfrm>
          <a:prstGeom prst="rect">
            <a:avLst/>
          </a:prstGeom>
        </p:spPr>
      </p:pic>
    </p:spTree>
    <p:extLst>
      <p:ext uri="{BB962C8B-B14F-4D97-AF65-F5344CB8AC3E}">
        <p14:creationId xmlns:p14="http://schemas.microsoft.com/office/powerpoint/2010/main" val="24686524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445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4450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00" grpId="0" animBg="1"/>
      <p:bldP spid="18447" grpId="0"/>
      <p:bldP spid="17" grpId="0"/>
      <p:bldP spid="18"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dirty="0"/>
              <a:t>The Product Rule</a:t>
            </a:r>
          </a:p>
        </p:txBody>
      </p:sp>
      <p:sp>
        <p:nvSpPr>
          <p:cNvPr id="1027075" name="Rectangle 3"/>
          <p:cNvSpPr>
            <a:spLocks noGrp="1" noChangeArrowheads="1"/>
          </p:cNvSpPr>
          <p:nvPr>
            <p:ph idx="1"/>
          </p:nvPr>
        </p:nvSpPr>
        <p:spPr>
          <a:xfrm>
            <a:off x="893005" y="1369120"/>
            <a:ext cx="7987470" cy="4757043"/>
          </a:xfrm>
        </p:spPr>
        <p:txBody>
          <a:bodyPr/>
          <a:lstStyle/>
          <a:p>
            <a:pPr eaLnBrk="1" hangingPunct="1"/>
            <a:endParaRPr lang="en-US" sz="2400" dirty="0"/>
          </a:p>
          <a:p>
            <a:pPr eaLnBrk="1" hangingPunct="1"/>
            <a:endParaRPr lang="en-US" sz="2400" dirty="0"/>
          </a:p>
          <a:p>
            <a:pPr eaLnBrk="1" hangingPunct="1"/>
            <a:endParaRPr lang="en-US" sz="2400" dirty="0"/>
          </a:p>
          <a:p>
            <a:pPr eaLnBrk="1" hangingPunct="1"/>
            <a:r>
              <a:rPr lang="en-US" sz="2400" dirty="0"/>
              <a:t>Example:</a:t>
            </a:r>
          </a:p>
          <a:p>
            <a:pPr eaLnBrk="1" hangingPunct="1"/>
            <a:endParaRPr lang="en-US" sz="2400" dirty="0"/>
          </a:p>
        </p:txBody>
      </p:sp>
      <p:graphicFrame>
        <p:nvGraphicFramePr>
          <p:cNvPr id="1027084" name="Group 12"/>
          <p:cNvGraphicFramePr>
            <a:graphicFrameLocks noGrp="1"/>
          </p:cNvGraphicFramePr>
          <p:nvPr/>
        </p:nvGraphicFramePr>
        <p:xfrm>
          <a:off x="1383150" y="4244654"/>
          <a:ext cx="1428750" cy="1114425"/>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rain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027160" name="Group 88"/>
          <p:cNvGraphicFramePr>
            <a:graphicFrameLocks noGrp="1"/>
          </p:cNvGraphicFramePr>
          <p:nvPr/>
        </p:nvGraphicFramePr>
        <p:xfrm>
          <a:off x="3592950" y="3739829"/>
          <a:ext cx="2209800" cy="1847944"/>
        </p:xfrm>
        <a:graphic>
          <a:graphicData uri="http://schemas.openxmlformats.org/drawingml/2006/table">
            <a:tbl>
              <a:tblPr/>
              <a:tblGrid>
                <a:gridCol w="82867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552450">
                  <a:extLst>
                    <a:ext uri="{9D8B030D-6E8A-4147-A177-3AD203B41FA5}">
                      <a16:colId xmlns:a16="http://schemas.microsoft.com/office/drawing/2014/main" val="20002"/>
                    </a:ext>
                  </a:extLst>
                </a:gridCol>
              </a:tblGrid>
              <a:tr h="371347">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D</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W</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P</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76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wet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0.1</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634">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dry</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0.9</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76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wet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rain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0.7</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347">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dry</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rain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0.3</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93" name="Picture 92" descr="txp_fi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4073963" y="3288979"/>
            <a:ext cx="1193800" cy="31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1027213" name="Group 141"/>
          <p:cNvGraphicFramePr>
            <a:graphicFrameLocks noGrp="1"/>
          </p:cNvGraphicFramePr>
          <p:nvPr/>
        </p:nvGraphicFramePr>
        <p:xfrm>
          <a:off x="7479150" y="3758879"/>
          <a:ext cx="2362200" cy="1847944"/>
        </p:xfrm>
        <a:graphic>
          <a:graphicData uri="http://schemas.openxmlformats.org/drawingml/2006/table">
            <a:tbl>
              <a:tblPr/>
              <a:tblGrid>
                <a:gridCol w="82867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704850">
                  <a:extLst>
                    <a:ext uri="{9D8B030D-6E8A-4147-A177-3AD203B41FA5}">
                      <a16:colId xmlns:a16="http://schemas.microsoft.com/office/drawing/2014/main" val="20002"/>
                    </a:ext>
                  </a:extLst>
                </a:gridCol>
              </a:tblGrid>
              <a:tr h="371347">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D</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W</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P</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76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wet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0.08</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634">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dry</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0.72</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76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wet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rain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0.14</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347">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dry</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rain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0.06</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94" name="Picture 93" descr="txp_fi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7925238" y="3287392"/>
            <a:ext cx="1241425"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7215" name="AutoShape 143"/>
          <p:cNvSpPr>
            <a:spLocks noChangeArrowheads="1"/>
          </p:cNvSpPr>
          <p:nvPr/>
        </p:nvSpPr>
        <p:spPr bwMode="auto">
          <a:xfrm>
            <a:off x="6107550" y="4520879"/>
            <a:ext cx="990600" cy="533400"/>
          </a:xfrm>
          <a:prstGeom prst="leftRightArrow">
            <a:avLst>
              <a:gd name="adj1" fmla="val 50000"/>
              <a:gd name="adj2" fmla="val 37143"/>
            </a:avLst>
          </a:prstGeom>
          <a:solidFill>
            <a:schemeClr val="accent1"/>
          </a:solidFill>
          <a:ln w="9525">
            <a:solidFill>
              <a:schemeClr val="tx1"/>
            </a:solidFill>
            <a:miter lim="800000"/>
            <a:headEnd/>
            <a:tailEnd/>
          </a:ln>
        </p:spPr>
        <p:txBody>
          <a:bodyPr wrap="none" anchor="ctr"/>
          <a:lstStyle/>
          <a:p>
            <a:endParaRPr lang="en-US"/>
          </a:p>
        </p:txBody>
      </p:sp>
      <p:pic>
        <p:nvPicPr>
          <p:cNvPr id="15" name="Picture 14" descr="txp_fi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675250" y="3852542"/>
            <a:ext cx="85090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4"/>
          <p:cNvSpPr/>
          <p:nvPr/>
        </p:nvSpPr>
        <p:spPr>
          <a:xfrm>
            <a:off x="9207875" y="4176807"/>
            <a:ext cx="545725" cy="2480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9201518" y="4577236"/>
            <a:ext cx="545725" cy="2480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9234852" y="4928060"/>
            <a:ext cx="545725" cy="2480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9248339" y="5298724"/>
            <a:ext cx="545725" cy="2480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descr="txp_fig.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3237035" y="1447471"/>
            <a:ext cx="5906965" cy="599257"/>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extLst>
      <p:ext uri="{BB962C8B-B14F-4D97-AF65-F5344CB8AC3E}">
        <p14:creationId xmlns:p14="http://schemas.microsoft.com/office/powerpoint/2010/main" val="170373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2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8"/>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8" grpId="0" animBg="1"/>
      <p:bldP spid="18" grpId="1" animBg="1"/>
      <p:bldP spid="19" grpId="0" animBg="1"/>
      <p:bldP spid="19" grpId="1" animBg="1"/>
      <p:bldP spid="20" grpId="0" animBg="1"/>
      <p:bldP spid="20"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a:t>The Chain Rule</a:t>
            </a:r>
          </a:p>
        </p:txBody>
      </p:sp>
      <p:sp>
        <p:nvSpPr>
          <p:cNvPr id="21507" name="Rectangle 3"/>
          <p:cNvSpPr>
            <a:spLocks noGrp="1" noChangeArrowheads="1"/>
          </p:cNvSpPr>
          <p:nvPr>
            <p:ph idx="1"/>
          </p:nvPr>
        </p:nvSpPr>
        <p:spPr>
          <a:xfrm>
            <a:off x="457200" y="1600200"/>
            <a:ext cx="8229600" cy="4806950"/>
          </a:xfrm>
        </p:spPr>
        <p:txBody>
          <a:bodyPr/>
          <a:lstStyle/>
          <a:p>
            <a:pPr eaLnBrk="1" hangingPunct="1">
              <a:lnSpc>
                <a:spcPct val="80000"/>
              </a:lnSpc>
            </a:pPr>
            <a:r>
              <a:rPr lang="en-US" sz="2400" dirty="0"/>
              <a:t>More generally, can always write any joint distribution as an incremental product of conditional distributions</a:t>
            </a:r>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r>
              <a:rPr lang="en-US" sz="2400" dirty="0"/>
              <a:t>Why is this always true?</a:t>
            </a:r>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p:txBody>
      </p:sp>
      <p:pic>
        <p:nvPicPr>
          <p:cNvPr id="21508" name="Picture 8" descr="txp_fi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1658938" y="2640013"/>
            <a:ext cx="5707062" cy="303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509" name="Picture 7" descr="txp_fi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1647825" y="3286125"/>
            <a:ext cx="4964113" cy="563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5824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dirty="0"/>
              <a:t>Bayes’ Rule</a:t>
            </a:r>
          </a:p>
        </p:txBody>
      </p:sp>
      <p:sp>
        <p:nvSpPr>
          <p:cNvPr id="1017859" name="Rectangle 3"/>
          <p:cNvSpPr>
            <a:spLocks noGrp="1" noChangeArrowheads="1"/>
          </p:cNvSpPr>
          <p:nvPr>
            <p:ph idx="1"/>
          </p:nvPr>
        </p:nvSpPr>
        <p:spPr>
          <a:xfrm>
            <a:off x="694560" y="1600200"/>
            <a:ext cx="7992240" cy="5105400"/>
          </a:xfrm>
        </p:spPr>
        <p:txBody>
          <a:bodyPr>
            <a:normAutofit fontScale="92500" lnSpcReduction="10000"/>
          </a:bodyPr>
          <a:lstStyle/>
          <a:p>
            <a:pPr eaLnBrk="1" hangingPunct="1">
              <a:lnSpc>
                <a:spcPct val="80000"/>
              </a:lnSpc>
            </a:pPr>
            <a:r>
              <a:rPr lang="en-US" sz="2400" dirty="0"/>
              <a:t>Two ways to factor a joint distribution over two variables:</a:t>
            </a:r>
          </a:p>
          <a:p>
            <a:pPr lvl="1" eaLnBrk="1" hangingPunct="1">
              <a:lnSpc>
                <a:spcPct val="80000"/>
              </a:lnSpc>
            </a:pPr>
            <a:endParaRPr lang="en-US" sz="20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r>
              <a:rPr lang="en-US" sz="2400" dirty="0"/>
              <a:t>Dividing, we get:</a:t>
            </a:r>
          </a:p>
          <a:p>
            <a:pPr lvl="1" eaLnBrk="1" hangingPunct="1">
              <a:lnSpc>
                <a:spcPct val="80000"/>
              </a:lnSpc>
            </a:pPr>
            <a:endParaRPr lang="en-US" sz="20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r>
              <a:rPr lang="en-US" sz="2400" dirty="0"/>
              <a:t>Why is this at all helpful?</a:t>
            </a:r>
          </a:p>
          <a:p>
            <a:pPr lvl="6">
              <a:lnSpc>
                <a:spcPct val="80000"/>
              </a:lnSpc>
            </a:pPr>
            <a:endParaRPr lang="en-US" sz="1200" dirty="0"/>
          </a:p>
          <a:p>
            <a:pPr lvl="1" eaLnBrk="1" hangingPunct="1">
              <a:lnSpc>
                <a:spcPct val="80000"/>
              </a:lnSpc>
            </a:pPr>
            <a:r>
              <a:rPr lang="en-US" sz="2000" dirty="0"/>
              <a:t>Lets us build one conditional from its reverse</a:t>
            </a:r>
          </a:p>
          <a:p>
            <a:pPr lvl="1" eaLnBrk="1" hangingPunct="1">
              <a:lnSpc>
                <a:spcPct val="80000"/>
              </a:lnSpc>
            </a:pPr>
            <a:r>
              <a:rPr lang="en-US" sz="2000" dirty="0"/>
              <a:t>Often one conditional is tricky but the other one is simple</a:t>
            </a:r>
          </a:p>
          <a:p>
            <a:pPr lvl="1" eaLnBrk="1" hangingPunct="1">
              <a:lnSpc>
                <a:spcPct val="80000"/>
              </a:lnSpc>
            </a:pPr>
            <a:r>
              <a:rPr lang="en-US" sz="2000" dirty="0"/>
              <a:t>Foundation of many systems we’ll see later (e.g. ASR, MT)</a:t>
            </a:r>
          </a:p>
          <a:p>
            <a:pPr eaLnBrk="1" hangingPunct="1">
              <a:lnSpc>
                <a:spcPct val="80000"/>
              </a:lnSpc>
            </a:pPr>
            <a:endParaRPr lang="en-US" sz="2400" dirty="0"/>
          </a:p>
          <a:p>
            <a:pPr eaLnBrk="1" hangingPunct="1">
              <a:lnSpc>
                <a:spcPct val="80000"/>
              </a:lnSpc>
            </a:pPr>
            <a:r>
              <a:rPr lang="en-US" sz="2400" dirty="0"/>
              <a:t>In the running for most important AI equation!</a:t>
            </a:r>
          </a:p>
          <a:p>
            <a:pPr lvl="1" eaLnBrk="1" hangingPunct="1">
              <a:lnSpc>
                <a:spcPct val="80000"/>
              </a:lnSpc>
            </a:pPr>
            <a:endParaRPr lang="en-US" sz="2000" dirty="0"/>
          </a:p>
        </p:txBody>
      </p:sp>
      <p:pic>
        <p:nvPicPr>
          <p:cNvPr id="1017860" name="Picture 4" descr="txp_fig"/>
          <p:cNvPicPr>
            <a:picLocks noChangeAspect="1" noChangeArrowheads="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990600" y="2286000"/>
            <a:ext cx="3103563" cy="312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17864" name="Picture 8" descr="txp_fig"/>
          <p:cNvPicPr>
            <a:picLocks noChangeAspect="1" noChangeArrowheads="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2362200" y="3505200"/>
            <a:ext cx="3087688" cy="730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17865" name="Picture 9" descr="txp_fig"/>
          <p:cNvPicPr>
            <a:picLocks noChangeAspect="1" noChangeArrowheads="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4157663" y="2286000"/>
            <a:ext cx="2014537" cy="312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17869" name="Picture 13" descr="Thomas Bayes">
            <a:hlinkClick r:id="rId9" tooltip="Thomas Bayes"/>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15569" y="2286000"/>
            <a:ext cx="3442331" cy="36909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26695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178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786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17859">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1786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01786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017859">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17859">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17859">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17859">
                                            <p:txEl>
                                              <p:pRg st="12" end="12"/>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017859">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637533" y="347562"/>
            <a:ext cx="8229600" cy="5926137"/>
          </a:xfrm>
        </p:spPr>
      </p:pic>
      <p:sp>
        <p:nvSpPr>
          <p:cNvPr id="5" name="Rectangle 4"/>
          <p:cNvSpPr/>
          <p:nvPr/>
        </p:nvSpPr>
        <p:spPr>
          <a:xfrm>
            <a:off x="3251969" y="6273699"/>
            <a:ext cx="5000728" cy="369332"/>
          </a:xfrm>
          <a:prstGeom prst="rect">
            <a:avLst/>
          </a:prstGeom>
        </p:spPr>
        <p:txBody>
          <a:bodyPr wrap="none">
            <a:spAutoFit/>
          </a:bodyPr>
          <a:lstStyle/>
          <a:p>
            <a:r>
              <a:rPr lang="en-US" dirty="0">
                <a:hlinkClick r:id="rId4"/>
              </a:rPr>
              <a:t>https://</a:t>
            </a:r>
            <a:r>
              <a:rPr lang="en-US" dirty="0" err="1">
                <a:hlinkClick r:id="rId4"/>
              </a:rPr>
              <a:t>www.youtube.com</a:t>
            </a:r>
            <a:r>
              <a:rPr lang="en-US" dirty="0">
                <a:hlinkClick r:id="rId4"/>
              </a:rPr>
              <a:t>/</a:t>
            </a:r>
            <a:r>
              <a:rPr lang="en-US" dirty="0" err="1">
                <a:hlinkClick r:id="rId4"/>
              </a:rPr>
              <a:t>watch?v</a:t>
            </a:r>
            <a:r>
              <a:rPr lang="en-US" dirty="0">
                <a:hlinkClick r:id="rId4"/>
              </a:rPr>
              <a:t>=M8MJFrdfGe0</a:t>
            </a:r>
            <a:endParaRPr lang="en-US" dirty="0"/>
          </a:p>
        </p:txBody>
      </p:sp>
    </p:spTree>
    <p:extLst>
      <p:ext uri="{BB962C8B-B14F-4D97-AF65-F5344CB8AC3E}">
        <p14:creationId xmlns:p14="http://schemas.microsoft.com/office/powerpoint/2010/main" val="3374482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Probabilities and Language Models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040471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BF1D875-AE5D-394D-A9B5-E2B8708C3DA2}"/>
              </a:ext>
            </a:extLst>
          </p:cNvPr>
          <p:cNvSpPr>
            <a:spLocks noGrp="1"/>
          </p:cNvSpPr>
          <p:nvPr>
            <p:ph type="title"/>
          </p:nvPr>
        </p:nvSpPr>
        <p:spPr/>
        <p:txBody>
          <a:bodyPr/>
          <a:lstStyle/>
          <a:p>
            <a:r>
              <a:rPr lang="en-US" dirty="0"/>
              <a:t>Probabilistic Language Models</a:t>
            </a:r>
          </a:p>
        </p:txBody>
      </p:sp>
      <p:sp>
        <p:nvSpPr>
          <p:cNvPr id="7" name="Text Placeholder 6">
            <a:extLst>
              <a:ext uri="{FF2B5EF4-FFF2-40B4-BE49-F238E27FC236}">
                <a16:creationId xmlns:a16="http://schemas.microsoft.com/office/drawing/2014/main" id="{F8684062-8402-E849-BD99-C94862B18BF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46315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Probabilistic Language Models</a:t>
            </a:r>
          </a:p>
        </p:txBody>
      </p:sp>
      <p:sp>
        <p:nvSpPr>
          <p:cNvPr id="3" name="Content Placeholder 2"/>
          <p:cNvSpPr>
            <a:spLocks noGrp="1"/>
          </p:cNvSpPr>
          <p:nvPr>
            <p:ph idx="1"/>
          </p:nvPr>
        </p:nvSpPr>
        <p:spPr/>
        <p:txBody>
          <a:bodyPr>
            <a:normAutofit/>
          </a:bodyPr>
          <a:lstStyle/>
          <a:p>
            <a:r>
              <a:rPr lang="en-US" dirty="0"/>
              <a:t>One goal: assign a probability to a sentence</a:t>
            </a:r>
          </a:p>
          <a:p>
            <a:endParaRPr lang="en-US" dirty="0"/>
          </a:p>
          <a:p>
            <a:pPr lvl="1"/>
            <a:r>
              <a:rPr lang="en-US" dirty="0"/>
              <a:t>Autocomplete for texting</a:t>
            </a:r>
          </a:p>
          <a:p>
            <a:pPr lvl="1"/>
            <a:r>
              <a:rPr lang="en-US" dirty="0"/>
              <a:t>Machine Translation</a:t>
            </a:r>
          </a:p>
          <a:p>
            <a:pPr lvl="1"/>
            <a:r>
              <a:rPr lang="en-US" dirty="0"/>
              <a:t>Spelling Correction</a:t>
            </a:r>
          </a:p>
          <a:p>
            <a:pPr lvl="1"/>
            <a:r>
              <a:rPr lang="en-US" dirty="0"/>
              <a:t>Speech Recognition</a:t>
            </a:r>
          </a:p>
          <a:p>
            <a:pPr lvl="1"/>
            <a:endParaRPr lang="en-US" dirty="0"/>
          </a:p>
          <a:p>
            <a:r>
              <a:rPr lang="en-US" dirty="0"/>
              <a:t>Other Natural Language Generation tasks: summarization, question-answering, dialog systems</a:t>
            </a:r>
          </a:p>
        </p:txBody>
      </p:sp>
    </p:spTree>
    <p:extLst>
      <p:ext uri="{BB962C8B-B14F-4D97-AF65-F5344CB8AC3E}">
        <p14:creationId xmlns:p14="http://schemas.microsoft.com/office/powerpoint/2010/main" val="31073495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dirty="0"/>
              <a:t>Probabilistic Language Modeling</a:t>
            </a:r>
          </a:p>
        </p:txBody>
      </p:sp>
      <p:sp>
        <p:nvSpPr>
          <p:cNvPr id="63491" name="Rectangle 3"/>
          <p:cNvSpPr>
            <a:spLocks noGrp="1" noChangeArrowheads="1"/>
          </p:cNvSpPr>
          <p:nvPr>
            <p:ph idx="1"/>
          </p:nvPr>
        </p:nvSpPr>
        <p:spPr/>
        <p:txBody>
          <a:bodyPr>
            <a:normAutofit/>
          </a:bodyPr>
          <a:lstStyle/>
          <a:p>
            <a:pPr eaLnBrk="1" hangingPunct="1"/>
            <a:r>
              <a:rPr lang="en-US" dirty="0">
                <a:latin typeface="Calibri" charset="0"/>
              </a:rPr>
              <a:t>Goal: compute the probability of a sentence or sequence of words</a:t>
            </a:r>
          </a:p>
          <a:p>
            <a:pPr lvl="1" eaLnBrk="1" hangingPunct="1">
              <a:buNone/>
            </a:pPr>
            <a:r>
              <a:rPr lang="en-US" dirty="0">
                <a:latin typeface="Calibri" charset="0"/>
              </a:rPr>
              <a:t>      </a:t>
            </a:r>
          </a:p>
          <a:p>
            <a:pPr eaLnBrk="1" hangingPunct="1"/>
            <a:r>
              <a:rPr lang="en-US" dirty="0">
                <a:latin typeface="Calibri" charset="0"/>
              </a:rPr>
              <a:t>Related task: probability of an upcoming word</a:t>
            </a:r>
          </a:p>
          <a:p>
            <a:pPr lvl="1" eaLnBrk="1" hangingPunct="1">
              <a:buNone/>
            </a:pPr>
            <a:r>
              <a:rPr lang="en-US" dirty="0">
                <a:latin typeface="Calibri" charset="0"/>
              </a:rPr>
              <a:t> </a:t>
            </a:r>
          </a:p>
          <a:p>
            <a:pPr eaLnBrk="1" hangingPunct="1"/>
            <a:r>
              <a:rPr lang="en-US" dirty="0">
                <a:latin typeface="Calibri" charset="0"/>
              </a:rPr>
              <a:t>A model that computes either of these is called a </a:t>
            </a:r>
            <a:r>
              <a:rPr lang="en-US" b="1" dirty="0">
                <a:solidFill>
                  <a:srgbClr val="CC0033"/>
                </a:solidFill>
                <a:latin typeface="Calibri" charset="0"/>
              </a:rPr>
              <a:t>language model </a:t>
            </a:r>
            <a:r>
              <a:rPr lang="en-US" dirty="0">
                <a:latin typeface="Calibri" charset="0"/>
              </a:rPr>
              <a:t>or </a:t>
            </a:r>
            <a:r>
              <a:rPr lang="en-US" b="1" dirty="0">
                <a:solidFill>
                  <a:srgbClr val="CC0033"/>
                </a:solidFill>
                <a:latin typeface="Calibri" charset="0"/>
              </a:rPr>
              <a:t>LM</a:t>
            </a:r>
            <a:endParaRPr lang="en-US" dirty="0">
              <a:latin typeface="Calibri" charset="0"/>
            </a:endParaRPr>
          </a:p>
        </p:txBody>
      </p:sp>
    </p:spTree>
    <p:extLst>
      <p:ext uri="{BB962C8B-B14F-4D97-AF65-F5344CB8AC3E}">
        <p14:creationId xmlns:p14="http://schemas.microsoft.com/office/powerpoint/2010/main" val="2285902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4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dirty="0"/>
              <a:t>Probabilistic Language Modeling</a:t>
            </a:r>
          </a:p>
        </p:txBody>
      </p:sp>
      <p:sp>
        <p:nvSpPr>
          <p:cNvPr id="63491" name="Rectangle 3"/>
          <p:cNvSpPr>
            <a:spLocks noGrp="1" noChangeArrowheads="1"/>
          </p:cNvSpPr>
          <p:nvPr>
            <p:ph idx="1"/>
          </p:nvPr>
        </p:nvSpPr>
        <p:spPr/>
        <p:txBody>
          <a:bodyPr>
            <a:normAutofit/>
          </a:bodyPr>
          <a:lstStyle/>
          <a:p>
            <a:pPr eaLnBrk="1" hangingPunct="1"/>
            <a:r>
              <a:rPr lang="en-US" dirty="0">
                <a:latin typeface="Calibri" charset="0"/>
              </a:rPr>
              <a:t>Goal: compute the probability of a sentence or sequence of words</a:t>
            </a:r>
          </a:p>
          <a:p>
            <a:pPr lvl="1" eaLnBrk="1" hangingPunct="1">
              <a:buNone/>
            </a:pPr>
            <a:r>
              <a:rPr lang="en-US" dirty="0">
                <a:latin typeface="Calibri" charset="0"/>
              </a:rPr>
              <a:t>     P(W) = P(w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3</a:t>
            </a:r>
            <a:r>
              <a:rPr lang="en-US" dirty="0">
                <a:latin typeface="Calibri" charset="0"/>
              </a:rPr>
              <a:t>,w</a:t>
            </a:r>
            <a:r>
              <a:rPr lang="en-US" baseline="-25000" dirty="0">
                <a:latin typeface="Calibri" charset="0"/>
              </a:rPr>
              <a:t>4</a:t>
            </a:r>
            <a:r>
              <a:rPr lang="en-US" dirty="0">
                <a:latin typeface="Calibri" charset="0"/>
              </a:rPr>
              <a:t>,w</a:t>
            </a:r>
            <a:r>
              <a:rPr lang="en-US" baseline="-25000" dirty="0">
                <a:latin typeface="Calibri" charset="0"/>
              </a:rPr>
              <a:t>5</a:t>
            </a:r>
            <a:r>
              <a:rPr lang="en-US" dirty="0">
                <a:latin typeface="Calibri" charset="0"/>
              </a:rPr>
              <a:t>…</a:t>
            </a:r>
            <a:r>
              <a:rPr lang="en-US" dirty="0" err="1">
                <a:latin typeface="Calibri" charset="0"/>
              </a:rPr>
              <a:t>w</a:t>
            </a:r>
            <a:r>
              <a:rPr lang="en-US" baseline="-25000" dirty="0" err="1">
                <a:latin typeface="Calibri" charset="0"/>
              </a:rPr>
              <a:t>n</a:t>
            </a:r>
            <a:r>
              <a:rPr lang="en-US" dirty="0">
                <a:latin typeface="Calibri" charset="0"/>
              </a:rPr>
              <a:t>)</a:t>
            </a:r>
          </a:p>
          <a:p>
            <a:pPr eaLnBrk="1" hangingPunct="1"/>
            <a:r>
              <a:rPr lang="en-US" dirty="0">
                <a:latin typeface="Calibri" charset="0"/>
              </a:rPr>
              <a:t>Related task: probability of an upcoming word</a:t>
            </a:r>
          </a:p>
          <a:p>
            <a:pPr lvl="1" eaLnBrk="1" hangingPunct="1">
              <a:buNone/>
            </a:pPr>
            <a:r>
              <a:rPr lang="en-US" dirty="0">
                <a:latin typeface="Calibri" charset="0"/>
              </a:rPr>
              <a:t>      P(w</a:t>
            </a:r>
            <a:r>
              <a:rPr lang="en-US" baseline="-25000" dirty="0">
                <a:latin typeface="Calibri" charset="0"/>
              </a:rPr>
              <a:t>5</a:t>
            </a:r>
            <a:r>
              <a:rPr lang="en-US" dirty="0">
                <a:latin typeface="Calibri" charset="0"/>
              </a:rPr>
              <a:t>|w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3</a:t>
            </a:r>
            <a:r>
              <a:rPr lang="en-US" dirty="0">
                <a:latin typeface="Calibri" charset="0"/>
              </a:rPr>
              <a:t>,w</a:t>
            </a:r>
            <a:r>
              <a:rPr lang="en-US" baseline="-25000" dirty="0">
                <a:latin typeface="Calibri" charset="0"/>
              </a:rPr>
              <a:t>4</a:t>
            </a:r>
            <a:r>
              <a:rPr lang="en-US" dirty="0">
                <a:latin typeface="Calibri" charset="0"/>
              </a:rPr>
              <a:t>)</a:t>
            </a:r>
          </a:p>
          <a:p>
            <a:pPr eaLnBrk="1" hangingPunct="1"/>
            <a:r>
              <a:rPr lang="en-US" dirty="0">
                <a:latin typeface="Calibri" charset="0"/>
              </a:rPr>
              <a:t>A model that computes either of these</a:t>
            </a:r>
          </a:p>
          <a:p>
            <a:pPr lvl="1" eaLnBrk="1" hangingPunct="1">
              <a:buNone/>
            </a:pPr>
            <a:r>
              <a:rPr lang="en-US" dirty="0">
                <a:latin typeface="Calibri" charset="0"/>
              </a:rPr>
              <a:t>          P(W)     or     P(w</a:t>
            </a:r>
            <a:r>
              <a:rPr lang="en-US" baseline="-25000" dirty="0">
                <a:latin typeface="Calibri" charset="0"/>
              </a:rPr>
              <a:t>n</a:t>
            </a:r>
            <a:r>
              <a:rPr lang="en-US" dirty="0">
                <a:latin typeface="Calibri" charset="0"/>
              </a:rPr>
              <a:t>|w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n-1</a:t>
            </a:r>
            <a:r>
              <a:rPr lang="en-US" dirty="0">
                <a:latin typeface="Calibri" charset="0"/>
              </a:rPr>
              <a:t>)          is called a </a:t>
            </a:r>
            <a:r>
              <a:rPr lang="en-US" b="1" dirty="0">
                <a:solidFill>
                  <a:srgbClr val="A50021"/>
                </a:solidFill>
                <a:latin typeface="Calibri" charset="0"/>
              </a:rPr>
              <a:t>language model</a:t>
            </a:r>
            <a:r>
              <a:rPr lang="en-US" dirty="0">
                <a:latin typeface="Calibri" charset="0"/>
              </a:rPr>
              <a:t>.</a:t>
            </a:r>
          </a:p>
          <a:p>
            <a:pPr eaLnBrk="1" hangingPunct="1"/>
            <a:r>
              <a:rPr lang="en-US" dirty="0">
                <a:latin typeface="Calibri" charset="0"/>
              </a:rPr>
              <a:t>Better: </a:t>
            </a:r>
            <a:r>
              <a:rPr lang="en-US" b="1" dirty="0">
                <a:solidFill>
                  <a:srgbClr val="CC0033"/>
                </a:solidFill>
                <a:latin typeface="Calibri" charset="0"/>
              </a:rPr>
              <a:t>the grammar       </a:t>
            </a:r>
            <a:r>
              <a:rPr lang="en-US" dirty="0">
                <a:latin typeface="Calibri" charset="0"/>
              </a:rPr>
              <a:t>But </a:t>
            </a:r>
            <a:r>
              <a:rPr lang="en-US" b="1" dirty="0">
                <a:solidFill>
                  <a:srgbClr val="CC0033"/>
                </a:solidFill>
                <a:latin typeface="Calibri" charset="0"/>
              </a:rPr>
              <a:t>language model </a:t>
            </a:r>
            <a:r>
              <a:rPr lang="en-US" dirty="0">
                <a:latin typeface="Calibri" charset="0"/>
              </a:rPr>
              <a:t>or </a:t>
            </a:r>
            <a:r>
              <a:rPr lang="en-US" b="1" dirty="0">
                <a:solidFill>
                  <a:srgbClr val="CC0033"/>
                </a:solidFill>
                <a:latin typeface="Calibri" charset="0"/>
              </a:rPr>
              <a:t>LM </a:t>
            </a:r>
            <a:r>
              <a:rPr lang="en-US" dirty="0">
                <a:latin typeface="Calibri" charset="0"/>
              </a:rPr>
              <a:t>is standard</a:t>
            </a:r>
          </a:p>
        </p:txBody>
      </p:sp>
    </p:spTree>
    <p:extLst>
      <p:ext uri="{BB962C8B-B14F-4D97-AF65-F5344CB8AC3E}">
        <p14:creationId xmlns:p14="http://schemas.microsoft.com/office/powerpoint/2010/main" val="3496770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a:t>How to compute P(W)</a:t>
            </a:r>
          </a:p>
        </p:txBody>
      </p:sp>
      <p:sp>
        <p:nvSpPr>
          <p:cNvPr id="65539" name="Rectangle 3"/>
          <p:cNvSpPr>
            <a:spLocks noGrp="1" noChangeArrowheads="1"/>
          </p:cNvSpPr>
          <p:nvPr>
            <p:ph idx="1"/>
          </p:nvPr>
        </p:nvSpPr>
        <p:spPr/>
        <p:txBody>
          <a:bodyPr>
            <a:normAutofit/>
          </a:bodyPr>
          <a:lstStyle/>
          <a:p>
            <a:pPr eaLnBrk="1" hangingPunct="1"/>
            <a:r>
              <a:rPr lang="en-US" dirty="0">
                <a:latin typeface="Calibri" charset="0"/>
              </a:rPr>
              <a:t>How to compute this joint probability:</a:t>
            </a:r>
          </a:p>
          <a:p>
            <a:pPr eaLnBrk="1" hangingPunct="1"/>
            <a:endParaRPr lang="en-US" dirty="0">
              <a:latin typeface="Calibri" charset="0"/>
            </a:endParaRPr>
          </a:p>
          <a:p>
            <a:pPr marL="457200" lvl="1" indent="0" eaLnBrk="1" hangingPunct="1">
              <a:buNone/>
            </a:pPr>
            <a:r>
              <a:rPr lang="en-US" dirty="0">
                <a:latin typeface="Calibri" charset="0"/>
              </a:rPr>
              <a:t>P(the, underdog, Philadelphia, Eagles, won)</a:t>
            </a:r>
          </a:p>
          <a:p>
            <a:pPr lvl="1" eaLnBrk="1" hangingPunct="1"/>
            <a:endParaRPr lang="en-US" dirty="0">
              <a:latin typeface="Calibri" charset="0"/>
            </a:endParaRPr>
          </a:p>
          <a:p>
            <a:pPr eaLnBrk="1" hangingPunct="1"/>
            <a:r>
              <a:rPr lang="en-US" dirty="0">
                <a:latin typeface="Calibri" charset="0"/>
              </a:rPr>
              <a:t>Intuition: let’s rely on the Chain Rule of Probability</a:t>
            </a:r>
          </a:p>
        </p:txBody>
      </p:sp>
    </p:spTree>
    <p:extLst>
      <p:ext uri="{BB962C8B-B14F-4D97-AF65-F5344CB8AC3E}">
        <p14:creationId xmlns:p14="http://schemas.microsoft.com/office/powerpoint/2010/main" val="40352484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Grp="1" noChangeArrowheads="1"/>
          </p:cNvSpPr>
          <p:nvPr>
            <p:ph type="title"/>
          </p:nvPr>
        </p:nvSpPr>
        <p:spPr/>
        <p:txBody>
          <a:bodyPr/>
          <a:lstStyle/>
          <a:p>
            <a:pPr eaLnBrk="1" hangingPunct="1"/>
            <a:r>
              <a:rPr lang="en-US" dirty="0"/>
              <a:t>The Chain Rule</a:t>
            </a:r>
          </a:p>
        </p:txBody>
      </p:sp>
      <p:sp>
        <p:nvSpPr>
          <p:cNvPr id="2" name="Content Placeholder 1">
            <a:extLst>
              <a:ext uri="{FF2B5EF4-FFF2-40B4-BE49-F238E27FC236}">
                <a16:creationId xmlns:a16="http://schemas.microsoft.com/office/drawing/2014/main" id="{3153D5F4-CD0C-3343-AD33-527FCC7803D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15007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Grp="1" noChangeArrowheads="1"/>
          </p:cNvSpPr>
          <p:nvPr>
            <p:ph type="title"/>
          </p:nvPr>
        </p:nvSpPr>
        <p:spPr/>
        <p:txBody>
          <a:bodyPr/>
          <a:lstStyle/>
          <a:p>
            <a:pPr eaLnBrk="1" hangingPunct="1"/>
            <a:r>
              <a:rPr lang="en-US" dirty="0"/>
              <a:t>The Chain Rule</a:t>
            </a:r>
          </a:p>
        </p:txBody>
      </p:sp>
      <p:sp>
        <p:nvSpPr>
          <p:cNvPr id="67589" name="Rectangle 3"/>
          <p:cNvSpPr>
            <a:spLocks noGrp="1" noChangeArrowheads="1"/>
          </p:cNvSpPr>
          <p:nvPr>
            <p:ph idx="1"/>
          </p:nvPr>
        </p:nvSpPr>
        <p:spPr/>
        <p:txBody>
          <a:bodyPr>
            <a:normAutofit/>
          </a:bodyPr>
          <a:lstStyle/>
          <a:p>
            <a:pPr eaLnBrk="1" hangingPunct="1"/>
            <a:r>
              <a:rPr lang="en-US" dirty="0">
                <a:latin typeface="Calibri" charset="0"/>
              </a:rPr>
              <a:t>Recall the definition of conditional probabilities</a:t>
            </a:r>
          </a:p>
          <a:p>
            <a:pPr marL="609585" lvl="1" indent="0">
              <a:buNone/>
            </a:pPr>
            <a:r>
              <a:rPr lang="en-US" b="1" dirty="0">
                <a:latin typeface="Calibri" charset="0"/>
              </a:rPr>
              <a:t>p(B|A) = P(A,B)/P(A)</a:t>
            </a:r>
            <a:r>
              <a:rPr lang="en-US" dirty="0">
                <a:latin typeface="Calibri" charset="0"/>
              </a:rPr>
              <a:t>	Rewriting:   </a:t>
            </a:r>
            <a:r>
              <a:rPr lang="en-US" b="1" dirty="0">
                <a:latin typeface="Calibri" charset="0"/>
              </a:rPr>
              <a:t>P(A,B) = P(A)P(B|A)</a:t>
            </a:r>
          </a:p>
          <a:p>
            <a:pPr marL="609585" lvl="1" indent="0">
              <a:buNone/>
            </a:pPr>
            <a:endParaRPr lang="en-US" dirty="0">
              <a:latin typeface="Calibri" charset="0"/>
            </a:endParaRPr>
          </a:p>
          <a:p>
            <a:r>
              <a:rPr lang="en-US" dirty="0">
                <a:latin typeface="Calibri" charset="0"/>
              </a:rPr>
              <a:t>More variables:</a:t>
            </a:r>
          </a:p>
          <a:p>
            <a:pPr marL="609585" lvl="1" indent="0">
              <a:buNone/>
            </a:pPr>
            <a:r>
              <a:rPr lang="en-US" dirty="0">
                <a:latin typeface="Calibri" charset="0"/>
              </a:rPr>
              <a:t> P(A,B,C,D) = P(A)P(B|A)P(C|A,B)P(D|A,B,C)</a:t>
            </a:r>
          </a:p>
          <a:p>
            <a:pPr eaLnBrk="1" hangingPunct="1"/>
            <a:r>
              <a:rPr lang="en-US" dirty="0">
                <a:latin typeface="Calibri" charset="0"/>
              </a:rPr>
              <a:t>The Chain Rule in General</a:t>
            </a:r>
          </a:p>
          <a:p>
            <a:pPr eaLnBrk="1" hangingPunct="1">
              <a:buNone/>
            </a:pPr>
            <a:r>
              <a:rPr lang="en-US" dirty="0">
                <a:latin typeface="Calibri" charset="0"/>
              </a:rPr>
              <a:t>  P(x</a:t>
            </a:r>
            <a:r>
              <a:rPr lang="en-US" baseline="-25000" dirty="0">
                <a:latin typeface="Calibri" charset="0"/>
              </a:rPr>
              <a:t>1</a:t>
            </a:r>
            <a:r>
              <a:rPr lang="en-US" dirty="0">
                <a:latin typeface="Calibri" charset="0"/>
              </a:rPr>
              <a:t>,x</a:t>
            </a:r>
            <a:r>
              <a:rPr lang="en-US" baseline="-25000" dirty="0">
                <a:latin typeface="Calibri" charset="0"/>
              </a:rPr>
              <a:t>2</a:t>
            </a:r>
            <a:r>
              <a:rPr lang="en-US" dirty="0">
                <a:latin typeface="Calibri" charset="0"/>
              </a:rPr>
              <a:t>,x</a:t>
            </a:r>
            <a:r>
              <a:rPr lang="en-US" baseline="-25000" dirty="0">
                <a:latin typeface="Calibri" charset="0"/>
              </a:rPr>
              <a:t>3</a:t>
            </a:r>
            <a:r>
              <a:rPr lang="en-US" dirty="0">
                <a:latin typeface="Calibri" charset="0"/>
              </a:rPr>
              <a:t>,…,</a:t>
            </a:r>
            <a:r>
              <a:rPr lang="en-US" dirty="0" err="1">
                <a:latin typeface="Calibri" charset="0"/>
              </a:rPr>
              <a:t>x</a:t>
            </a:r>
            <a:r>
              <a:rPr lang="en-US" baseline="-25000" dirty="0" err="1">
                <a:latin typeface="Calibri" charset="0"/>
              </a:rPr>
              <a:t>n</a:t>
            </a:r>
            <a:r>
              <a:rPr lang="en-US" dirty="0">
                <a:latin typeface="Calibri" charset="0"/>
              </a:rPr>
              <a:t>) = P(x</a:t>
            </a:r>
            <a:r>
              <a:rPr lang="en-US" baseline="-25000" dirty="0">
                <a:latin typeface="Calibri" charset="0"/>
              </a:rPr>
              <a:t>1</a:t>
            </a:r>
            <a:r>
              <a:rPr lang="en-US" dirty="0">
                <a:latin typeface="Calibri" charset="0"/>
              </a:rPr>
              <a:t>)P(x</a:t>
            </a:r>
            <a:r>
              <a:rPr lang="en-US" baseline="-25000" dirty="0">
                <a:latin typeface="Calibri" charset="0"/>
              </a:rPr>
              <a:t>2</a:t>
            </a:r>
            <a:r>
              <a:rPr lang="en-US" dirty="0">
                <a:latin typeface="Calibri" charset="0"/>
              </a:rPr>
              <a:t>|x</a:t>
            </a:r>
            <a:r>
              <a:rPr lang="en-US" baseline="-25000" dirty="0">
                <a:latin typeface="Calibri" charset="0"/>
              </a:rPr>
              <a:t>1</a:t>
            </a:r>
            <a:r>
              <a:rPr lang="en-US" dirty="0">
                <a:latin typeface="Calibri" charset="0"/>
              </a:rPr>
              <a:t>)P(x</a:t>
            </a:r>
            <a:r>
              <a:rPr lang="en-US" baseline="-25000" dirty="0">
                <a:latin typeface="Calibri" charset="0"/>
              </a:rPr>
              <a:t>3</a:t>
            </a:r>
            <a:r>
              <a:rPr lang="en-US" dirty="0">
                <a:latin typeface="Calibri" charset="0"/>
              </a:rPr>
              <a:t>|x</a:t>
            </a:r>
            <a:r>
              <a:rPr lang="en-US" baseline="-25000" dirty="0">
                <a:latin typeface="Calibri" charset="0"/>
              </a:rPr>
              <a:t>1</a:t>
            </a:r>
            <a:r>
              <a:rPr lang="en-US" dirty="0">
                <a:latin typeface="Calibri" charset="0"/>
              </a:rPr>
              <a:t>,x</a:t>
            </a:r>
            <a:r>
              <a:rPr lang="en-US" baseline="-25000" dirty="0">
                <a:latin typeface="Calibri" charset="0"/>
              </a:rPr>
              <a:t>2</a:t>
            </a:r>
            <a:r>
              <a:rPr lang="en-US" dirty="0">
                <a:latin typeface="Calibri" charset="0"/>
              </a:rPr>
              <a:t>)…P(x</a:t>
            </a:r>
            <a:r>
              <a:rPr lang="en-US" baseline="-25000" dirty="0">
                <a:latin typeface="Calibri" charset="0"/>
              </a:rPr>
              <a:t>n</a:t>
            </a:r>
            <a:r>
              <a:rPr lang="en-US" dirty="0">
                <a:latin typeface="Calibri" charset="0"/>
              </a:rPr>
              <a:t>|x</a:t>
            </a:r>
            <a:r>
              <a:rPr lang="en-US" baseline="-25000" dirty="0">
                <a:latin typeface="Calibri" charset="0"/>
              </a:rPr>
              <a:t>1</a:t>
            </a:r>
            <a:r>
              <a:rPr lang="en-US" dirty="0">
                <a:latin typeface="Calibri" charset="0"/>
              </a:rPr>
              <a:t>,…,x</a:t>
            </a:r>
            <a:r>
              <a:rPr lang="en-US" baseline="-25000" dirty="0">
                <a:latin typeface="Calibri" charset="0"/>
              </a:rPr>
              <a:t>n-1</a:t>
            </a:r>
            <a:r>
              <a:rPr lang="en-US" dirty="0">
                <a:latin typeface="Calibri" charset="0"/>
              </a:rPr>
              <a:t>)</a:t>
            </a:r>
          </a:p>
          <a:p>
            <a:pPr eaLnBrk="1" hangingPunct="1">
              <a:buFont typeface="Wingdings" charset="2"/>
              <a:buNone/>
            </a:pPr>
            <a:endParaRPr lang="en-US" dirty="0">
              <a:latin typeface="Calibri" charset="0"/>
              <a:sym typeface="Symbol" charset="2"/>
            </a:endParaRPr>
          </a:p>
        </p:txBody>
      </p:sp>
    </p:spTree>
    <p:extLst>
      <p:ext uri="{BB962C8B-B14F-4D97-AF65-F5344CB8AC3E}">
        <p14:creationId xmlns:p14="http://schemas.microsoft.com/office/powerpoint/2010/main" val="9962766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normAutofit fontScale="90000"/>
          </a:bodyPr>
          <a:lstStyle/>
          <a:p>
            <a:pPr eaLnBrk="1" hangingPunct="1"/>
            <a:r>
              <a:rPr lang="en-US" sz="4800" dirty="0"/>
              <a:t>Joint probability of words in sentence</a:t>
            </a:r>
          </a:p>
        </p:txBody>
      </p:sp>
      <p:sp>
        <p:nvSpPr>
          <p:cNvPr id="2" name="Content Placeholder 1">
            <a:extLst>
              <a:ext uri="{FF2B5EF4-FFF2-40B4-BE49-F238E27FC236}">
                <a16:creationId xmlns:a16="http://schemas.microsoft.com/office/drawing/2014/main" id="{1E3AE70B-70B1-EB47-90DC-98D7CF03A14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769399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normAutofit fontScale="90000"/>
          </a:bodyPr>
          <a:lstStyle/>
          <a:p>
            <a:pPr eaLnBrk="1" hangingPunct="1"/>
            <a:r>
              <a:rPr lang="en-US" sz="4800" dirty="0"/>
              <a:t>Joint probability of words in sentence</a:t>
            </a:r>
          </a:p>
        </p:txBody>
      </p:sp>
      <p:sp>
        <p:nvSpPr>
          <p:cNvPr id="69635" name="Rectangle 3"/>
          <p:cNvSpPr>
            <a:spLocks noGrp="1" noChangeArrowheads="1"/>
          </p:cNvSpPr>
          <p:nvPr>
            <p:ph idx="1"/>
          </p:nvPr>
        </p:nvSpPr>
        <p:spPr/>
        <p:txBody>
          <a:bodyPr>
            <a:normAutofit/>
          </a:bodyPr>
          <a:lstStyle/>
          <a:p>
            <a:pPr eaLnBrk="1" hangingPunct="1"/>
            <a:endParaRPr lang="en-US" dirty="0">
              <a:latin typeface="Calibri" charset="0"/>
            </a:endParaRPr>
          </a:p>
          <a:p>
            <a:pPr eaLnBrk="1" hangingPunct="1">
              <a:buNone/>
            </a:pPr>
            <a:endParaRPr lang="en-US" dirty="0">
              <a:latin typeface="Calibri" charset="0"/>
            </a:endParaRPr>
          </a:p>
          <a:p>
            <a:pPr eaLnBrk="1" hangingPunct="1">
              <a:buNone/>
            </a:pPr>
            <a:endParaRPr lang="en-US" dirty="0">
              <a:latin typeface="Calibri" charset="0"/>
            </a:endParaRPr>
          </a:p>
          <a:p>
            <a:pPr eaLnBrk="1" hangingPunct="1">
              <a:buNone/>
            </a:pPr>
            <a:endParaRPr lang="en-US" dirty="0">
              <a:latin typeface="Calibri" charset="0"/>
            </a:endParaRPr>
          </a:p>
          <a:p>
            <a:pPr>
              <a:buNone/>
            </a:pPr>
            <a:endParaRPr lang="en-US" dirty="0">
              <a:latin typeface="Calibri" charset="0"/>
            </a:endParaRPr>
          </a:p>
          <a:p>
            <a:pPr>
              <a:buNone/>
            </a:pPr>
            <a:endParaRPr lang="en-US" dirty="0">
              <a:latin typeface="Calibri" charset="0"/>
            </a:endParaRPr>
          </a:p>
          <a:p>
            <a:pPr>
              <a:buNone/>
            </a:pPr>
            <a:r>
              <a:rPr lang="en-US" dirty="0">
                <a:latin typeface="Calibri" charset="0"/>
              </a:rPr>
              <a:t>P(“the underdog Philadelphia Eagles won”) =</a:t>
            </a:r>
          </a:p>
          <a:p>
            <a:pPr>
              <a:buNone/>
            </a:pPr>
            <a:r>
              <a:rPr lang="en-US" dirty="0">
                <a:latin typeface="Calibri" charset="0"/>
              </a:rPr>
              <a:t>	</a:t>
            </a:r>
            <a:r>
              <a:rPr lang="en-US" dirty="0">
                <a:solidFill>
                  <a:srgbClr val="404040"/>
                </a:solidFill>
                <a:latin typeface="Calibri" charset="0"/>
              </a:rPr>
              <a:t>P(the) × </a:t>
            </a:r>
            <a:br>
              <a:rPr lang="en-US" dirty="0">
                <a:solidFill>
                  <a:srgbClr val="404040"/>
                </a:solidFill>
                <a:latin typeface="Calibri" charset="0"/>
              </a:rPr>
            </a:br>
            <a:r>
              <a:rPr lang="en-US" dirty="0">
                <a:solidFill>
                  <a:srgbClr val="404040"/>
                </a:solidFill>
                <a:latin typeface="Calibri" charset="0"/>
              </a:rPr>
              <a:t>	P(</a:t>
            </a:r>
            <a:r>
              <a:rPr lang="en-US" dirty="0" err="1">
                <a:solidFill>
                  <a:srgbClr val="404040"/>
                </a:solidFill>
                <a:latin typeface="Calibri" charset="0"/>
              </a:rPr>
              <a:t>underdog|the</a:t>
            </a:r>
            <a:r>
              <a:rPr lang="en-US" dirty="0">
                <a:solidFill>
                  <a:srgbClr val="404040"/>
                </a:solidFill>
                <a:latin typeface="Calibri" charset="0"/>
              </a:rPr>
              <a:t>) ×  </a:t>
            </a:r>
            <a:br>
              <a:rPr lang="en-US" dirty="0">
                <a:solidFill>
                  <a:srgbClr val="404040"/>
                </a:solidFill>
                <a:latin typeface="Calibri" charset="0"/>
              </a:rPr>
            </a:br>
            <a:r>
              <a:rPr lang="en-US" dirty="0">
                <a:solidFill>
                  <a:srgbClr val="404040"/>
                </a:solidFill>
                <a:latin typeface="Calibri" charset="0"/>
              </a:rPr>
              <a:t>	P(</a:t>
            </a:r>
            <a:r>
              <a:rPr lang="en-US" dirty="0" err="1">
                <a:latin typeface="Calibri" charset="0"/>
              </a:rPr>
              <a:t>Philadelphia</a:t>
            </a:r>
            <a:r>
              <a:rPr lang="en-US" dirty="0" err="1">
                <a:solidFill>
                  <a:srgbClr val="404040"/>
                </a:solidFill>
                <a:latin typeface="Calibri" charset="0"/>
              </a:rPr>
              <a:t>|the</a:t>
            </a:r>
            <a:r>
              <a:rPr lang="en-US" dirty="0">
                <a:solidFill>
                  <a:srgbClr val="404040"/>
                </a:solidFill>
                <a:latin typeface="Calibri" charset="0"/>
              </a:rPr>
              <a:t> underdog) × </a:t>
            </a:r>
            <a:br>
              <a:rPr lang="en-US" dirty="0">
                <a:solidFill>
                  <a:srgbClr val="404040"/>
                </a:solidFill>
                <a:latin typeface="Calibri" charset="0"/>
              </a:rPr>
            </a:br>
            <a:r>
              <a:rPr lang="en-US" dirty="0">
                <a:solidFill>
                  <a:srgbClr val="404040"/>
                </a:solidFill>
                <a:latin typeface="Calibri" charset="0"/>
              </a:rPr>
              <a:t>	P(</a:t>
            </a:r>
            <a:r>
              <a:rPr lang="en-US" dirty="0" err="1">
                <a:solidFill>
                  <a:srgbClr val="404040"/>
                </a:solidFill>
                <a:latin typeface="Calibri" charset="0"/>
              </a:rPr>
              <a:t>Eagles|the</a:t>
            </a:r>
            <a:r>
              <a:rPr lang="en-US" dirty="0">
                <a:solidFill>
                  <a:srgbClr val="404040"/>
                </a:solidFill>
                <a:latin typeface="Calibri" charset="0"/>
              </a:rPr>
              <a:t> underdog </a:t>
            </a:r>
            <a:r>
              <a:rPr lang="en-US" dirty="0">
                <a:latin typeface="Calibri" charset="0"/>
              </a:rPr>
              <a:t>Philadelphia) x</a:t>
            </a:r>
            <a:r>
              <a:rPr lang="en-US" dirty="0">
                <a:solidFill>
                  <a:srgbClr val="404040"/>
                </a:solidFill>
                <a:latin typeface="Calibri" charset="0"/>
              </a:rPr>
              <a:t> </a:t>
            </a:r>
            <a:br>
              <a:rPr lang="en-US" dirty="0">
                <a:solidFill>
                  <a:srgbClr val="404040"/>
                </a:solidFill>
                <a:latin typeface="Calibri" charset="0"/>
              </a:rPr>
            </a:br>
            <a:r>
              <a:rPr lang="en-US" dirty="0">
                <a:solidFill>
                  <a:srgbClr val="404040"/>
                </a:solidFill>
                <a:latin typeface="Calibri" charset="0"/>
              </a:rPr>
              <a:t>	P(</a:t>
            </a:r>
            <a:r>
              <a:rPr lang="en-US" dirty="0" err="1">
                <a:solidFill>
                  <a:srgbClr val="404040"/>
                </a:solidFill>
                <a:latin typeface="Calibri" charset="0"/>
              </a:rPr>
              <a:t>won|the</a:t>
            </a:r>
            <a:r>
              <a:rPr lang="en-US" dirty="0">
                <a:solidFill>
                  <a:srgbClr val="404040"/>
                </a:solidFill>
                <a:latin typeface="Calibri" charset="0"/>
              </a:rPr>
              <a:t> underdog </a:t>
            </a:r>
            <a:r>
              <a:rPr lang="en-US" dirty="0">
                <a:latin typeface="Calibri" charset="0"/>
              </a:rPr>
              <a:t>Philadelphia </a:t>
            </a:r>
            <a:r>
              <a:rPr lang="en-US" dirty="0">
                <a:solidFill>
                  <a:srgbClr val="404040"/>
                </a:solidFill>
                <a:latin typeface="Calibri" charset="0"/>
              </a:rPr>
              <a:t>Eagles)</a:t>
            </a:r>
          </a:p>
        </p:txBody>
      </p:sp>
      <p:graphicFrame>
        <p:nvGraphicFramePr>
          <p:cNvPr id="5" name="Object 2"/>
          <p:cNvGraphicFramePr>
            <a:graphicFrameLocks noChangeAspect="1"/>
          </p:cNvGraphicFramePr>
          <p:nvPr/>
        </p:nvGraphicFramePr>
        <p:xfrm>
          <a:off x="1727200" y="2413001"/>
          <a:ext cx="8737600" cy="1305983"/>
        </p:xfrm>
        <a:graphic>
          <a:graphicData uri="http://schemas.openxmlformats.org/presentationml/2006/ole">
            <mc:AlternateContent xmlns:mc="http://schemas.openxmlformats.org/markup-compatibility/2006">
              <mc:Choice xmlns:v="urn:schemas-microsoft-com:vml" Requires="v">
                <p:oleObj spid="_x0000_s7182" name="Equation" r:id="rId4" imgW="2387600" imgH="355600" progId="Equation.3">
                  <p:embed/>
                </p:oleObj>
              </mc:Choice>
              <mc:Fallback>
                <p:oleObj name="Equation" r:id="rId4" imgW="2387600" imgH="355600" progId="Equation.3">
                  <p:embed/>
                  <p:pic>
                    <p:nvPicPr>
                      <p:cNvPr id="5"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7200" y="2413001"/>
                        <a:ext cx="8737600" cy="1305983"/>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24663636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a:t>How to estimate these probabilities</a:t>
            </a:r>
          </a:p>
        </p:txBody>
      </p:sp>
      <p:sp>
        <p:nvSpPr>
          <p:cNvPr id="71683" name="Rectangle 3"/>
          <p:cNvSpPr>
            <a:spLocks noGrp="1" noChangeArrowheads="1"/>
          </p:cNvSpPr>
          <p:nvPr>
            <p:ph idx="1"/>
          </p:nvPr>
        </p:nvSpPr>
        <p:spPr/>
        <p:txBody>
          <a:bodyPr/>
          <a:lstStyle/>
          <a:p>
            <a:pPr eaLnBrk="1" hangingPunct="1"/>
            <a:r>
              <a:rPr lang="en-US" dirty="0">
                <a:latin typeface="Calibri" charset="0"/>
              </a:rPr>
              <a:t>Could we just count and divide?</a:t>
            </a:r>
          </a:p>
        </p:txBody>
      </p:sp>
    </p:spTree>
    <p:extLst>
      <p:ext uri="{BB962C8B-B14F-4D97-AF65-F5344CB8AC3E}">
        <p14:creationId xmlns:p14="http://schemas.microsoft.com/office/powerpoint/2010/main" val="885003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2"/>
          <p:cNvSpPr>
            <a:spLocks noGrp="1" noChangeArrowheads="1"/>
          </p:cNvSpPr>
          <p:nvPr>
            <p:ph type="title" idx="4294967295"/>
          </p:nvPr>
        </p:nvSpPr>
        <p:spPr>
          <a:xfrm>
            <a:off x="0" y="365125"/>
            <a:ext cx="10953750" cy="771525"/>
          </a:xfrm>
        </p:spPr>
        <p:txBody>
          <a:bodyPr/>
          <a:lstStyle/>
          <a:p>
            <a:pPr eaLnBrk="1" hangingPunct="1"/>
            <a:r>
              <a:rPr lang="en-US" dirty="0"/>
              <a:t>Uncertainty</a:t>
            </a:r>
          </a:p>
        </p:txBody>
      </p:sp>
      <p:sp>
        <p:nvSpPr>
          <p:cNvPr id="1030" name="Rectangle 3"/>
          <p:cNvSpPr>
            <a:spLocks noGrp="1" noChangeArrowheads="1"/>
          </p:cNvSpPr>
          <p:nvPr>
            <p:ph idx="4294967295"/>
          </p:nvPr>
        </p:nvSpPr>
        <p:spPr>
          <a:xfrm>
            <a:off x="0" y="1500188"/>
            <a:ext cx="6724650" cy="4525962"/>
          </a:xfrm>
        </p:spPr>
        <p:txBody>
          <a:bodyPr/>
          <a:lstStyle/>
          <a:p>
            <a:pPr eaLnBrk="1" hangingPunct="1">
              <a:lnSpc>
                <a:spcPct val="80000"/>
              </a:lnSpc>
            </a:pPr>
            <a:r>
              <a:rPr lang="en-US" sz="2400" dirty="0"/>
              <a:t>General situation:</a:t>
            </a:r>
          </a:p>
          <a:p>
            <a:pPr lvl="2">
              <a:lnSpc>
                <a:spcPct val="80000"/>
              </a:lnSpc>
            </a:pPr>
            <a:endParaRPr lang="en-US" sz="1600" dirty="0"/>
          </a:p>
          <a:p>
            <a:pPr lvl="1" eaLnBrk="1" hangingPunct="1">
              <a:lnSpc>
                <a:spcPct val="80000"/>
              </a:lnSpc>
            </a:pPr>
            <a:r>
              <a:rPr lang="en-US" sz="2000" b="1" dirty="0"/>
              <a:t>Observed variables (evidence)</a:t>
            </a:r>
            <a:r>
              <a:rPr lang="en-US" sz="2000" dirty="0"/>
              <a:t>: Agent knows certain things about the state of the world (e.g., sensor readings or symptoms)</a:t>
            </a:r>
          </a:p>
          <a:p>
            <a:pPr lvl="4">
              <a:lnSpc>
                <a:spcPct val="80000"/>
              </a:lnSpc>
            </a:pPr>
            <a:endParaRPr lang="en-US" sz="1200" dirty="0"/>
          </a:p>
          <a:p>
            <a:pPr lvl="1" eaLnBrk="1" hangingPunct="1">
              <a:lnSpc>
                <a:spcPct val="80000"/>
              </a:lnSpc>
            </a:pPr>
            <a:r>
              <a:rPr lang="en-US" sz="2000" b="1" dirty="0"/>
              <a:t>Unobserved variables (states)</a:t>
            </a:r>
            <a:r>
              <a:rPr lang="en-US" sz="2000" dirty="0"/>
              <a:t>: Agent needs to reason about other aspects (e.g. where an object is or what disease is present)</a:t>
            </a:r>
          </a:p>
          <a:p>
            <a:pPr lvl="4">
              <a:lnSpc>
                <a:spcPct val="80000"/>
              </a:lnSpc>
            </a:pPr>
            <a:endParaRPr lang="en-US" sz="1200" dirty="0"/>
          </a:p>
          <a:p>
            <a:pPr lvl="1" eaLnBrk="1" hangingPunct="1">
              <a:lnSpc>
                <a:spcPct val="80000"/>
              </a:lnSpc>
            </a:pPr>
            <a:r>
              <a:rPr lang="en-US" sz="2000" b="1" dirty="0"/>
              <a:t>Model</a:t>
            </a:r>
            <a:r>
              <a:rPr lang="en-US" sz="2000" dirty="0"/>
              <a:t>: Agent knows something about how the known variables relate to the unknown variables</a:t>
            </a:r>
            <a:endParaRPr lang="en-US" sz="2400" dirty="0"/>
          </a:p>
          <a:p>
            <a:pPr lvl="6">
              <a:lnSpc>
                <a:spcPct val="80000"/>
              </a:lnSpc>
            </a:pPr>
            <a:endParaRPr lang="en-US" sz="1200" dirty="0"/>
          </a:p>
          <a:p>
            <a:pPr eaLnBrk="1" hangingPunct="1">
              <a:lnSpc>
                <a:spcPct val="80000"/>
              </a:lnSpc>
            </a:pPr>
            <a:r>
              <a:rPr lang="en-US" sz="2400" dirty="0"/>
              <a:t>Probabilistic reasoning gives us a framework for managing our beliefs and knowledge</a:t>
            </a:r>
          </a:p>
        </p:txBody>
      </p:sp>
      <p:pic>
        <p:nvPicPr>
          <p:cNvPr id="2" name="Picture 1"/>
          <p:cNvPicPr>
            <a:picLocks noChangeAspect="1"/>
          </p:cNvPicPr>
          <p:nvPr/>
        </p:nvPicPr>
        <p:blipFill>
          <a:blip r:embed="rId3"/>
          <a:stretch>
            <a:fillRect/>
          </a:stretch>
        </p:blipFill>
        <p:spPr>
          <a:xfrm>
            <a:off x="7799832" y="1267968"/>
            <a:ext cx="5199888" cy="5199888"/>
          </a:xfrm>
          <a:prstGeom prst="rect">
            <a:avLst/>
          </a:prstGeom>
        </p:spPr>
      </p:pic>
    </p:spTree>
    <p:extLst>
      <p:ext uri="{BB962C8B-B14F-4D97-AF65-F5344CB8AC3E}">
        <p14:creationId xmlns:p14="http://schemas.microsoft.com/office/powerpoint/2010/main" val="36708972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a:t>How to estimate these probabilities</a:t>
            </a:r>
          </a:p>
        </p:txBody>
      </p:sp>
      <p:sp>
        <p:nvSpPr>
          <p:cNvPr id="71683" name="Rectangle 3"/>
          <p:cNvSpPr>
            <a:spLocks noGrp="1" noChangeArrowheads="1"/>
          </p:cNvSpPr>
          <p:nvPr>
            <p:ph idx="1"/>
          </p:nvPr>
        </p:nvSpPr>
        <p:spPr/>
        <p:txBody>
          <a:bodyPr>
            <a:normAutofit/>
          </a:bodyPr>
          <a:lstStyle/>
          <a:p>
            <a:r>
              <a:rPr lang="en-US" dirty="0">
                <a:latin typeface="Calibri" charset="0"/>
              </a:rPr>
              <a:t>Could we just count and divide? Maximum likelihood estimation (MLE)</a:t>
            </a: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r>
              <a:rPr lang="en-US" dirty="0">
                <a:latin typeface="Calibri" charset="0"/>
              </a:rPr>
              <a:t>Why doesn’t this work?</a:t>
            </a:r>
          </a:p>
        </p:txBody>
      </p:sp>
      <p:sp>
        <p:nvSpPr>
          <p:cNvPr id="3" name="Rectangle 2"/>
          <p:cNvSpPr/>
          <p:nvPr/>
        </p:nvSpPr>
        <p:spPr>
          <a:xfrm>
            <a:off x="948324" y="2432520"/>
            <a:ext cx="10295351" cy="1477328"/>
          </a:xfrm>
          <a:prstGeom prst="rect">
            <a:avLst/>
          </a:prstGeom>
        </p:spPr>
        <p:txBody>
          <a:bodyPr wrap="square">
            <a:spAutoFit/>
          </a:bodyPr>
          <a:lstStyle/>
          <a:p>
            <a:endParaRPr lang="en-US" sz="3000" dirty="0">
              <a:latin typeface="Calibri" charset="0"/>
            </a:endParaRPr>
          </a:p>
          <a:p>
            <a:r>
              <a:rPr lang="en-US" sz="3000" dirty="0">
                <a:solidFill>
                  <a:srgbClr val="404040"/>
                </a:solidFill>
                <a:latin typeface="Calibri" charset="0"/>
              </a:rPr>
              <a:t>P(</a:t>
            </a:r>
            <a:r>
              <a:rPr lang="en-US" sz="3000" dirty="0" err="1">
                <a:solidFill>
                  <a:srgbClr val="404040"/>
                </a:solidFill>
                <a:latin typeface="Calibri" charset="0"/>
              </a:rPr>
              <a:t>won|the</a:t>
            </a:r>
            <a:r>
              <a:rPr lang="en-US" sz="3000" dirty="0">
                <a:solidFill>
                  <a:srgbClr val="404040"/>
                </a:solidFill>
                <a:latin typeface="Calibri" charset="0"/>
              </a:rPr>
              <a:t> underdog </a:t>
            </a:r>
            <a:r>
              <a:rPr lang="en-US" sz="3000" dirty="0">
                <a:latin typeface="Calibri" charset="0"/>
              </a:rPr>
              <a:t>team</a:t>
            </a:r>
            <a:r>
              <a:rPr lang="en-US" sz="3000" dirty="0">
                <a:solidFill>
                  <a:srgbClr val="404040"/>
                </a:solidFill>
                <a:latin typeface="Calibri" charset="0"/>
              </a:rPr>
              <a:t>) = </a:t>
            </a:r>
            <a:r>
              <a:rPr lang="en-US" sz="3000" u="sng" dirty="0">
                <a:solidFill>
                  <a:srgbClr val="404040"/>
                </a:solidFill>
                <a:latin typeface="Calibri" charset="0"/>
              </a:rPr>
              <a:t>Count(the underdog </a:t>
            </a:r>
            <a:r>
              <a:rPr lang="en-US" sz="3000" u="sng" dirty="0">
                <a:latin typeface="Calibri" charset="0"/>
              </a:rPr>
              <a:t>team </a:t>
            </a:r>
            <a:r>
              <a:rPr lang="en-US" sz="3000" u="sng" dirty="0">
                <a:solidFill>
                  <a:srgbClr val="404040"/>
                </a:solidFill>
                <a:latin typeface="Calibri" charset="0"/>
              </a:rPr>
              <a:t>won)</a:t>
            </a:r>
          </a:p>
          <a:p>
            <a:r>
              <a:rPr lang="en-US" sz="3000" dirty="0">
                <a:solidFill>
                  <a:srgbClr val="404040"/>
                </a:solidFill>
                <a:latin typeface="Calibri" charset="0"/>
              </a:rPr>
              <a:t>  					  Count(the underdog </a:t>
            </a:r>
            <a:r>
              <a:rPr lang="en-US" sz="3000" dirty="0">
                <a:latin typeface="Calibri" charset="0"/>
              </a:rPr>
              <a:t>team</a:t>
            </a:r>
            <a:r>
              <a:rPr lang="en-US" sz="3000" dirty="0">
                <a:solidFill>
                  <a:srgbClr val="404040"/>
                </a:solidFill>
                <a:latin typeface="Calibri" charset="0"/>
              </a:rPr>
              <a:t>) </a:t>
            </a:r>
          </a:p>
        </p:txBody>
      </p:sp>
    </p:spTree>
    <p:extLst>
      <p:ext uri="{BB962C8B-B14F-4D97-AF65-F5344CB8AC3E}">
        <p14:creationId xmlns:p14="http://schemas.microsoft.com/office/powerpoint/2010/main" val="30905311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Simplifying Assumption = Markov Assumption</a:t>
            </a:r>
          </a:p>
        </p:txBody>
      </p:sp>
      <p:sp>
        <p:nvSpPr>
          <p:cNvPr id="4" name="Content Placeholder 3">
            <a:extLst>
              <a:ext uri="{FF2B5EF4-FFF2-40B4-BE49-F238E27FC236}">
                <a16:creationId xmlns:a16="http://schemas.microsoft.com/office/drawing/2014/main" id="{FCC0B420-B23D-654A-B014-D2490910AAF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471722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Simplifying Assumption = Markov Assumption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solidFill>
                      <a:srgbClr val="404040"/>
                    </a:solidFill>
                    <a:latin typeface="Calibri" charset="0"/>
                  </a:rPr>
                  <a:t>P(</a:t>
                </a:r>
                <a:r>
                  <a:rPr lang="en-US" dirty="0" err="1">
                    <a:solidFill>
                      <a:srgbClr val="404040"/>
                    </a:solidFill>
                    <a:latin typeface="Calibri" charset="0"/>
                  </a:rPr>
                  <a:t>won|the</a:t>
                </a:r>
                <a:r>
                  <a:rPr lang="en-US" dirty="0">
                    <a:solidFill>
                      <a:srgbClr val="404040"/>
                    </a:solidFill>
                    <a:latin typeface="Calibri" charset="0"/>
                  </a:rPr>
                  <a:t> underdog </a:t>
                </a:r>
                <a:r>
                  <a:rPr lang="en-US" dirty="0">
                    <a:latin typeface="Calibri" charset="0"/>
                  </a:rPr>
                  <a:t>team</a:t>
                </a:r>
                <a:r>
                  <a:rPr lang="en-US" dirty="0">
                    <a:solidFill>
                      <a:srgbClr val="404040"/>
                    </a:solidFill>
                    <a:latin typeface="Calibri" charset="0"/>
                  </a:rPr>
                  <a:t>) </a:t>
                </a:r>
                <a14:m>
                  <m:oMath xmlns:m="http://schemas.openxmlformats.org/officeDocument/2006/math">
                    <m:r>
                      <a:rPr lang="en-US" i="1" smtClean="0">
                        <a:solidFill>
                          <a:srgbClr val="404040"/>
                        </a:solidFill>
                        <a:latin typeface="Cambria Math" charset="0"/>
                        <a:ea typeface="Cambria Math" charset="0"/>
                        <a:cs typeface="Cambria Math" charset="0"/>
                      </a:rPr>
                      <m:t>≈</m:t>
                    </m:r>
                  </m:oMath>
                </a14:m>
                <a:r>
                  <a:rPr lang="en-US" dirty="0"/>
                  <a:t> P(</a:t>
                </a:r>
                <a:r>
                  <a:rPr lang="en-US" dirty="0" err="1"/>
                  <a:t>won|team</a:t>
                </a:r>
                <a:r>
                  <a:rPr lang="en-US" dirty="0"/>
                  <a:t>)</a:t>
                </a:r>
              </a:p>
              <a:p>
                <a:r>
                  <a:rPr lang="en-US" dirty="0"/>
                  <a:t>Only depends on the previous k words, not the whole context</a:t>
                </a:r>
              </a:p>
              <a:p>
                <a14:m>
                  <m:oMath xmlns:m="http://schemas.openxmlformats.org/officeDocument/2006/math">
                    <m:r>
                      <a:rPr lang="en-US" i="1">
                        <a:solidFill>
                          <a:srgbClr val="404040"/>
                        </a:solidFill>
                        <a:latin typeface="Cambria Math" charset="0"/>
                        <a:ea typeface="Cambria Math" charset="0"/>
                        <a:cs typeface="Cambria Math" charset="0"/>
                      </a:rPr>
                      <m:t>≈</m:t>
                    </m:r>
                  </m:oMath>
                </a14:m>
                <a:r>
                  <a:rPr lang="en-US" dirty="0"/>
                  <a:t> P(won|underdog team)</a:t>
                </a:r>
              </a:p>
              <a:p>
                <a14:m>
                  <m:oMath xmlns:m="http://schemas.openxmlformats.org/officeDocument/2006/math">
                    <m:r>
                      <a:rPr lang="en-US" i="1">
                        <a:solidFill>
                          <a:srgbClr val="404040"/>
                        </a:solidFill>
                        <a:latin typeface="Cambria Math" charset="0"/>
                        <a:ea typeface="Cambria Math" charset="0"/>
                        <a:cs typeface="Cambria Math" charset="0"/>
                      </a:rPr>
                      <m:t>≈ </m:t>
                    </m:r>
                  </m:oMath>
                </a14:m>
                <a:r>
                  <a:rPr lang="en-US" dirty="0">
                    <a:solidFill>
                      <a:srgbClr val="404040"/>
                    </a:solidFill>
                    <a:ea typeface="Cambria Math" charset="0"/>
                    <a:cs typeface="Cambria Math" charset="0"/>
                  </a:rPr>
                  <a:t>P(w</a:t>
                </a:r>
                <a:r>
                  <a:rPr lang="en-US" baseline="-25000" dirty="0">
                    <a:solidFill>
                      <a:srgbClr val="404040"/>
                    </a:solidFill>
                    <a:ea typeface="Cambria Math" charset="0"/>
                    <a:cs typeface="Cambria Math" charset="0"/>
                  </a:rPr>
                  <a:t>i</a:t>
                </a:r>
                <a:r>
                  <a:rPr lang="en-US" dirty="0">
                    <a:solidFill>
                      <a:srgbClr val="404040"/>
                    </a:solidFill>
                    <a:ea typeface="Cambria Math" charset="0"/>
                    <a:cs typeface="Cambria Math" charset="0"/>
                  </a:rPr>
                  <a:t>|</a:t>
                </a:r>
                <a:r>
                  <a:rPr lang="en-US" dirty="0"/>
                  <a:t>w</a:t>
                </a:r>
                <a:r>
                  <a:rPr lang="en-US" baseline="-25000" dirty="0"/>
                  <a:t>i-2</a:t>
                </a:r>
                <a:r>
                  <a:rPr lang="en-US" dirty="0"/>
                  <a:t> w</a:t>
                </a:r>
                <a:r>
                  <a:rPr lang="en-US" baseline="-25000" dirty="0"/>
                  <a:t>i-1</a:t>
                </a:r>
                <a:r>
                  <a:rPr lang="en-US" dirty="0"/>
                  <a:t>)</a:t>
                </a:r>
              </a:p>
              <a:p>
                <a14:m>
                  <m:oMathPara xmlns:m="http://schemas.openxmlformats.org/officeDocument/2006/math">
                    <m:oMathParaPr>
                      <m:jc m:val="centerGroup"/>
                    </m:oMathParaPr>
                    <m:oMath xmlns:m="http://schemas.openxmlformats.org/officeDocument/2006/math">
                      <m:r>
                        <m:rPr>
                          <m:nor/>
                        </m:rPr>
                        <a:rPr lang="en-US" dirty="0"/>
                        <m:t>P</m:t>
                      </m:r>
                      <m:r>
                        <m:rPr>
                          <m:nor/>
                        </m:rPr>
                        <a:rPr lang="en-US" dirty="0"/>
                        <m:t>(</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1</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2</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3</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4</m:t>
                      </m:r>
                      <m:r>
                        <m:rPr>
                          <m:nor/>
                        </m:rPr>
                        <a:rPr lang="mr-IN" dirty="0">
                          <a:solidFill>
                            <a:srgbClr val="404040"/>
                          </a:solidFill>
                          <a:ea typeface="Cambria Math" charset="0"/>
                          <a:cs typeface="Cambria Math" charset="0"/>
                        </a:rPr>
                        <m:t>…</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n</m:t>
                      </m:r>
                      <m:r>
                        <m:rPr>
                          <m:nor/>
                        </m:rPr>
                        <a:rPr lang="en-US" dirty="0">
                          <a:solidFill>
                            <a:srgbClr val="404040"/>
                          </a:solidFill>
                          <a:ea typeface="Cambria Math" charset="0"/>
                          <a:cs typeface="Cambria Math" charset="0"/>
                        </a:rPr>
                        <m:t>)</m:t>
                      </m:r>
                      <m:r>
                        <a:rPr lang="en-US" i="1" dirty="0" smtClean="0">
                          <a:solidFill>
                            <a:srgbClr val="404040"/>
                          </a:solidFill>
                          <a:latin typeface="Cambria Math" charset="0"/>
                          <a:ea typeface="Cambria Math" charset="0"/>
                          <a:cs typeface="Cambria Math" charset="0"/>
                        </a:rPr>
                        <m:t>≈</m:t>
                      </m:r>
                      <m:nary>
                        <m:naryPr>
                          <m:chr m:val="∏"/>
                          <m:ctrlPr>
                            <a:rPr lang="is-IS" i="1" dirty="0" smtClean="0">
                              <a:solidFill>
                                <a:srgbClr val="404040"/>
                              </a:solidFill>
                              <a:latin typeface="Cambria Math" panose="02040503050406030204" pitchFamily="18" charset="0"/>
                              <a:ea typeface="Cambria Math" charset="0"/>
                              <a:cs typeface="Cambria Math" charset="0"/>
                            </a:rPr>
                          </m:ctrlPr>
                        </m:naryPr>
                        <m:sub>
                          <m:r>
                            <m:rPr>
                              <m:brk m:alnAt="23"/>
                            </m:rPr>
                            <a:rPr lang="en-US" b="0" i="1" dirty="0" smtClean="0">
                              <a:solidFill>
                                <a:srgbClr val="404040"/>
                              </a:solidFill>
                              <a:latin typeface="Cambria Math" charset="0"/>
                              <a:ea typeface="Cambria Math" charset="0"/>
                              <a:cs typeface="Cambria Math" charset="0"/>
                            </a:rPr>
                            <m:t>𝑖</m:t>
                          </m:r>
                        </m:sub>
                        <m:sup>
                          <m:r>
                            <a:rPr lang="en-US" b="0" i="1" dirty="0" smtClean="0">
                              <a:solidFill>
                                <a:srgbClr val="404040"/>
                              </a:solidFill>
                              <a:latin typeface="Cambria Math" charset="0"/>
                              <a:ea typeface="Cambria Math" charset="0"/>
                              <a:cs typeface="Cambria Math" charset="0"/>
                            </a:rPr>
                            <m:t>𝑛</m:t>
                          </m:r>
                        </m:sup>
                        <m:e>
                          <m:r>
                            <m:rPr>
                              <m:nor/>
                            </m:rPr>
                            <a:rPr lang="en-US" dirty="0"/>
                            <m:t>P</m:t>
                          </m:r>
                          <m:r>
                            <m:rPr>
                              <m:nor/>
                            </m:rPr>
                            <a:rPr lang="en-US" dirty="0"/>
                            <m:t>(</m:t>
                          </m:r>
                          <m:r>
                            <m:rPr>
                              <m:nor/>
                            </m:rPr>
                            <a:rPr lang="en-US" dirty="0">
                              <a:solidFill>
                                <a:srgbClr val="404040"/>
                              </a:solidFill>
                              <a:ea typeface="Cambria Math" charset="0"/>
                              <a:cs typeface="Cambria Math" charset="0"/>
                            </a:rPr>
                            <m:t>w</m:t>
                          </m:r>
                          <m:r>
                            <m:rPr>
                              <m:nor/>
                            </m:rPr>
                            <a:rPr lang="en-US" b="0" i="0" baseline="-25000" dirty="0" smtClean="0">
                              <a:solidFill>
                                <a:srgbClr val="404040"/>
                              </a:solidFill>
                              <a:ea typeface="Cambria Math" charset="0"/>
                              <a:cs typeface="Cambria Math" charset="0"/>
                            </a:rPr>
                            <m:t>i</m:t>
                          </m:r>
                          <m:r>
                            <m:rPr>
                              <m:nor/>
                            </m:rPr>
                            <a:rPr lang="en-US" b="0" i="0" dirty="0" smtClean="0">
                              <a:solidFill>
                                <a:srgbClr val="404040"/>
                              </a:solidFill>
                              <a:ea typeface="Cambria Math" charset="0"/>
                              <a:cs typeface="Cambria Math" charset="0"/>
                            </a:rPr>
                            <m:t>|</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i</m:t>
                          </m:r>
                          <m:r>
                            <m:rPr>
                              <m:nor/>
                            </m:rPr>
                            <a:rPr lang="en-US" b="0" i="0" baseline="-25000" dirty="0" smtClean="0">
                              <a:solidFill>
                                <a:srgbClr val="404040"/>
                              </a:solidFill>
                              <a:ea typeface="Cambria Math" charset="0"/>
                              <a:cs typeface="Cambria Math" charset="0"/>
                            </a:rPr>
                            <m:t>−</m:t>
                          </m:r>
                          <m:r>
                            <m:rPr>
                              <m:nor/>
                            </m:rPr>
                            <a:rPr lang="en-US" b="0" i="0" baseline="-25000" dirty="0" smtClean="0">
                              <a:solidFill>
                                <a:srgbClr val="404040"/>
                              </a:solidFill>
                              <a:ea typeface="Cambria Math" charset="0"/>
                              <a:cs typeface="Cambria Math" charset="0"/>
                            </a:rPr>
                            <m:t>k</m:t>
                          </m:r>
                          <m:r>
                            <a:rPr lang="mr-IN" b="0" i="1" dirty="0" smtClean="0">
                              <a:solidFill>
                                <a:srgbClr val="404040"/>
                              </a:solidFill>
                              <a:latin typeface="Cambria Math" charset="0"/>
                              <a:ea typeface="Cambria Math" charset="0"/>
                              <a:cs typeface="Cambria Math" charset="0"/>
                            </a:rPr>
                            <m:t>…</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i</m:t>
                          </m:r>
                          <m:r>
                            <m:rPr>
                              <m:nor/>
                            </m:rPr>
                            <a:rPr lang="en-US" b="0" i="0" baseline="-25000" dirty="0" smtClean="0">
                              <a:solidFill>
                                <a:srgbClr val="404040"/>
                              </a:solidFill>
                              <a:ea typeface="Cambria Math" charset="0"/>
                              <a:cs typeface="Cambria Math" charset="0"/>
                            </a:rPr>
                            <m:t>−1</m:t>
                          </m:r>
                          <m:r>
                            <m:rPr>
                              <m:nor/>
                            </m:rPr>
                            <a:rPr lang="en-US" b="0" i="0" dirty="0" smtClean="0">
                              <a:solidFill>
                                <a:srgbClr val="404040"/>
                              </a:solidFill>
                              <a:ea typeface="Cambria Math" charset="0"/>
                              <a:cs typeface="Cambria Math" charset="0"/>
                            </a:rPr>
                            <m:t>)</m:t>
                          </m:r>
                        </m:e>
                      </m:nary>
                    </m:oMath>
                  </m:oMathPara>
                </a14:m>
                <a:endParaRPr lang="en-US" dirty="0"/>
              </a:p>
              <a:p>
                <a:r>
                  <a:rPr lang="en-US" dirty="0"/>
                  <a:t>K is the number of context words that we take into account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03" t="-1587"/>
                </a:stretch>
              </a:blipFill>
            </p:spPr>
            <p:txBody>
              <a:bodyPr/>
              <a:lstStyle/>
              <a:p>
                <a:r>
                  <a:rPr lang="en-US">
                    <a:noFill/>
                  </a:rPr>
                  <a:t> </a:t>
                </a:r>
              </a:p>
            </p:txBody>
          </p:sp>
        </mc:Fallback>
      </mc:AlternateContent>
    </p:spTree>
    <p:extLst>
      <p:ext uri="{BB962C8B-B14F-4D97-AF65-F5344CB8AC3E}">
        <p14:creationId xmlns:p14="http://schemas.microsoft.com/office/powerpoint/2010/main" val="1702695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history should we use?</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nvPr>
            </p:nvGraphicFramePr>
            <p:xfrm>
              <a:off x="838200" y="1825625"/>
              <a:ext cx="10610588" cy="4003167"/>
            </p:xfrm>
            <a:graphic>
              <a:graphicData uri="http://schemas.openxmlformats.org/drawingml/2006/table">
                <a:tbl>
                  <a:tblPr firstRow="1" bandRow="1">
                    <a:tableStyleId>{5C22544A-7EE6-4342-B048-85BDC9FD1C3A}</a:tableStyleId>
                  </a:tblPr>
                  <a:tblGrid>
                    <a:gridCol w="2652647">
                      <a:extLst>
                        <a:ext uri="{9D8B030D-6E8A-4147-A177-3AD203B41FA5}">
                          <a16:colId xmlns:a16="http://schemas.microsoft.com/office/drawing/2014/main" val="20000"/>
                        </a:ext>
                      </a:extLst>
                    </a:gridCol>
                    <a:gridCol w="2321230">
                      <a:extLst>
                        <a:ext uri="{9D8B030D-6E8A-4147-A177-3AD203B41FA5}">
                          <a16:colId xmlns:a16="http://schemas.microsoft.com/office/drawing/2014/main" val="20001"/>
                        </a:ext>
                      </a:extLst>
                    </a:gridCol>
                    <a:gridCol w="2655518">
                      <a:extLst>
                        <a:ext uri="{9D8B030D-6E8A-4147-A177-3AD203B41FA5}">
                          <a16:colId xmlns:a16="http://schemas.microsoft.com/office/drawing/2014/main" val="20002"/>
                        </a:ext>
                      </a:extLst>
                    </a:gridCol>
                    <a:gridCol w="2981193">
                      <a:extLst>
                        <a:ext uri="{9D8B030D-6E8A-4147-A177-3AD203B41FA5}">
                          <a16:colId xmlns:a16="http://schemas.microsoft.com/office/drawing/2014/main" val="20003"/>
                        </a:ext>
                      </a:extLst>
                    </a:gridCol>
                  </a:tblGrid>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r h="370840">
                    <a:tc>
                      <a:txBody>
                        <a:bodyPr/>
                        <a:lstStyle/>
                        <a:p>
                          <a:r>
                            <a:rPr lang="en-US" dirty="0"/>
                            <a:t>unigram</a:t>
                          </a:r>
                        </a:p>
                      </a:txBody>
                      <a:tcPr/>
                    </a:tc>
                    <a:tc>
                      <a:txBody>
                        <a:bodyPr/>
                        <a:lstStyle/>
                        <a:p>
                          <a:r>
                            <a:rPr lang="en-US" b="1" dirty="0"/>
                            <a:t>no history</a:t>
                          </a:r>
                        </a:p>
                      </a:txBody>
                      <a:tcPr/>
                    </a:tc>
                    <a:tc>
                      <a:txBody>
                        <a:bodyPr/>
                        <a:lstStyle/>
                        <a:p>
                          <a:pPr/>
                          <a14:m>
                            <m:oMathPara xmlns:m="http://schemas.openxmlformats.org/officeDocument/2006/math">
                              <m:oMathParaPr>
                                <m:jc m:val="centerGroup"/>
                              </m:oMathParaPr>
                              <m:oMath xmlns:m="http://schemas.openxmlformats.org/officeDocument/2006/math">
                                <m:nary>
                                  <m:naryPr>
                                    <m:chr m:val="∏"/>
                                    <m:ctrlPr>
                                      <a:rPr lang="is-IS" i="1" dirty="0" smtClean="0">
                                        <a:solidFill>
                                          <a:srgbClr val="404040"/>
                                        </a:solidFill>
                                        <a:latin typeface="Cambria Math" panose="02040503050406030204" pitchFamily="18" charset="0"/>
                                        <a:ea typeface="Cambria Math" charset="0"/>
                                        <a:cs typeface="Cambria Math" charset="0"/>
                                      </a:rPr>
                                    </m:ctrlPr>
                                  </m:naryPr>
                                  <m:sub>
                                    <m:r>
                                      <m:rPr>
                                        <m:brk m:alnAt="23"/>
                                      </m:rPr>
                                      <a:rPr lang="en-US" b="0" i="1" dirty="0" smtClean="0">
                                        <a:solidFill>
                                          <a:srgbClr val="404040"/>
                                        </a:solidFill>
                                        <a:latin typeface="Cambria Math" charset="0"/>
                                        <a:ea typeface="Cambria Math" charset="0"/>
                                        <a:cs typeface="Cambria Math" charset="0"/>
                                      </a:rPr>
                                      <m:t>𝑖</m:t>
                                    </m:r>
                                  </m:sub>
                                  <m:sup>
                                    <m:r>
                                      <a:rPr lang="en-US" b="0" i="1" dirty="0" smtClean="0">
                                        <a:solidFill>
                                          <a:srgbClr val="404040"/>
                                        </a:solidFill>
                                        <a:latin typeface="Cambria Math" charset="0"/>
                                        <a:ea typeface="Cambria Math" charset="0"/>
                                        <a:cs typeface="Cambria Math" charset="0"/>
                                      </a:rPr>
                                      <m:t>𝑛</m:t>
                                    </m:r>
                                  </m:sup>
                                  <m:e>
                                    <m:r>
                                      <m:rPr>
                                        <m:nor/>
                                      </m:rPr>
                                      <a:rPr lang="en-US" b="0" i="0" dirty="0" smtClean="0"/>
                                      <m:t>p</m:t>
                                    </m:r>
                                    <m:r>
                                      <m:rPr>
                                        <m:nor/>
                                      </m:rPr>
                                      <a:rPr lang="en-US" dirty="0"/>
                                      <m:t>(</m:t>
                                    </m:r>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sub>
                                    </m:sSub>
                                    <m:r>
                                      <m:rPr>
                                        <m:nor/>
                                      </m:rPr>
                                      <a:rPr lang="en-US" b="0" i="0" dirty="0" smtClean="0">
                                        <a:solidFill>
                                          <a:srgbClr val="404040"/>
                                        </a:solidFill>
                                        <a:ea typeface="Cambria Math" charset="0"/>
                                        <a:cs typeface="Cambria Math" charset="0"/>
                                      </a:rPr>
                                      <m:t>)</m:t>
                                    </m:r>
                                  </m:e>
                                </m:nary>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sub>
                                    </m:sSub>
                                  </m:e>
                                </m:d>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𝑐𝑜𝑢𝑛𝑡</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sub>
                                    </m:sSub>
                                    <m:r>
                                      <a:rPr lang="en-US" b="0" i="1" smtClean="0">
                                        <a:latin typeface="Cambria Math" charset="0"/>
                                      </a:rPr>
                                      <m:t>)</m:t>
                                    </m:r>
                                  </m:num>
                                  <m:den>
                                    <m:r>
                                      <a:rPr lang="en-US" b="0" i="1" smtClean="0">
                                        <a:latin typeface="Cambria Math" charset="0"/>
                                      </a:rPr>
                                      <m:t>𝑎𝑙𝑙</m:t>
                                    </m:r>
                                    <m:r>
                                      <a:rPr lang="en-US" b="0" i="1" smtClean="0">
                                        <a:latin typeface="Cambria Math" charset="0"/>
                                      </a:rPr>
                                      <m:t> </m:t>
                                    </m:r>
                                    <m:r>
                                      <a:rPr lang="en-US" b="0" i="1" smtClean="0">
                                        <a:latin typeface="Cambria Math" charset="0"/>
                                      </a:rPr>
                                      <m:t>𝑤𝑜𝑟𝑑𝑠</m:t>
                                    </m:r>
                                  </m:den>
                                </m:f>
                              </m:oMath>
                            </m:oMathPara>
                          </a14:m>
                          <a:endParaRPr lang="en-US" dirty="0"/>
                        </a:p>
                      </a:txBody>
                      <a:tcPr/>
                    </a:tc>
                    <a:extLst>
                      <a:ext uri="{0D108BD9-81ED-4DB2-BD59-A6C34878D82A}">
                        <a16:rowId xmlns:a16="http://schemas.microsoft.com/office/drawing/2014/main" val="10001"/>
                      </a:ext>
                    </a:extLst>
                  </a:tr>
                  <a:tr h="370840">
                    <a:tc>
                      <a:txBody>
                        <a:bodyPr/>
                        <a:lstStyle/>
                        <a:p>
                          <a:r>
                            <a:rPr lang="en-US" dirty="0"/>
                            <a:t>bigram</a:t>
                          </a:r>
                        </a:p>
                      </a:txBody>
                      <a:tcPr/>
                    </a:tc>
                    <a:tc>
                      <a:txBody>
                        <a:bodyPr/>
                        <a:lstStyle/>
                        <a:p>
                          <a:r>
                            <a:rPr lang="en-US" dirty="0"/>
                            <a:t>1 word as history</a:t>
                          </a:r>
                        </a:p>
                      </a:txBody>
                      <a:tcPr/>
                    </a:tc>
                    <a:tc>
                      <a:txBody>
                        <a:bodyPr/>
                        <a:lstStyle/>
                        <a:p>
                          <a:pPr/>
                          <a14:m>
                            <m:oMathPara xmlns:m="http://schemas.openxmlformats.org/officeDocument/2006/math">
                              <m:oMathParaPr>
                                <m:jc m:val="centerGroup"/>
                              </m:oMathParaPr>
                              <m:oMath xmlns:m="http://schemas.openxmlformats.org/officeDocument/2006/math">
                                <m:nary>
                                  <m:naryPr>
                                    <m:chr m:val="∏"/>
                                    <m:ctrlPr>
                                      <a:rPr lang="is-IS" i="1" dirty="0" smtClean="0">
                                        <a:solidFill>
                                          <a:srgbClr val="404040"/>
                                        </a:solidFill>
                                        <a:latin typeface="Cambria Math" panose="02040503050406030204" pitchFamily="18" charset="0"/>
                                        <a:ea typeface="Cambria Math" charset="0"/>
                                        <a:cs typeface="Cambria Math" charset="0"/>
                                      </a:rPr>
                                    </m:ctrlPr>
                                  </m:naryPr>
                                  <m:sub>
                                    <m:r>
                                      <m:rPr>
                                        <m:brk m:alnAt="23"/>
                                      </m:rPr>
                                      <a:rPr lang="en-US" b="0" i="1" dirty="0" smtClean="0">
                                        <a:solidFill>
                                          <a:srgbClr val="404040"/>
                                        </a:solidFill>
                                        <a:latin typeface="Cambria Math" charset="0"/>
                                        <a:ea typeface="Cambria Math" charset="0"/>
                                        <a:cs typeface="Cambria Math" charset="0"/>
                                      </a:rPr>
                                      <m:t>𝑖</m:t>
                                    </m:r>
                                  </m:sub>
                                  <m:sup>
                                    <m:r>
                                      <a:rPr lang="en-US" b="0" i="1" dirty="0" smtClean="0">
                                        <a:solidFill>
                                          <a:srgbClr val="404040"/>
                                        </a:solidFill>
                                        <a:latin typeface="Cambria Math" charset="0"/>
                                        <a:ea typeface="Cambria Math" charset="0"/>
                                        <a:cs typeface="Cambria Math" charset="0"/>
                                      </a:rPr>
                                      <m:t>𝑛</m:t>
                                    </m:r>
                                  </m:sup>
                                  <m:e>
                                    <m:r>
                                      <m:rPr>
                                        <m:nor/>
                                      </m:rPr>
                                      <a:rPr lang="en-US" b="0" i="0" dirty="0" smtClean="0">
                                        <a:solidFill>
                                          <a:srgbClr val="404040"/>
                                        </a:solidFill>
                                        <a:latin typeface="Cambria Math" charset="0"/>
                                        <a:ea typeface="Cambria Math" charset="0"/>
                                        <a:cs typeface="Cambria Math" charset="0"/>
                                      </a:rPr>
                                      <m:t>p</m:t>
                                    </m:r>
                                    <m:r>
                                      <m:rPr>
                                        <m:nor/>
                                      </m:rPr>
                                      <a:rPr lang="en-US" dirty="0"/>
                                      <m:t>(</m:t>
                                    </m:r>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sub>
                                    </m:sSub>
                                    <m:r>
                                      <m:rPr>
                                        <m:nor/>
                                      </m:rPr>
                                      <a:rPr lang="en-US" b="0" i="0"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r>
                                      <m:rPr>
                                        <m:nor/>
                                      </m:rPr>
                                      <a:rPr lang="en-US" b="0" i="0" dirty="0" smtClean="0">
                                        <a:solidFill>
                                          <a:srgbClr val="404040"/>
                                        </a:solidFill>
                                        <a:ea typeface="Cambria Math" charset="0"/>
                                        <a:cs typeface="Cambria Math" charset="0"/>
                                      </a:rPr>
                                      <m:t>)</m:t>
                                    </m:r>
                                  </m:e>
                                </m:nary>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sub>
                                    </m:sSub>
                                    <m:r>
                                      <m:rPr>
                                        <m:nor/>
                                      </m:rPr>
                                      <a:rPr lang="en-US" b="0" i="0"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e>
                                </m:d>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𝑐𝑜𝑢𝑛𝑡</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sub>
                                    </m:sSub>
                                    <m:r>
                                      <a:rPr lang="en-US" b="0" i="1" smtClean="0">
                                        <a:latin typeface="Cambria Math" charset="0"/>
                                      </a:rPr>
                                      <m:t>)</m:t>
                                    </m:r>
                                  </m:num>
                                  <m:den>
                                    <m:r>
                                      <a:rPr lang="en-US" b="0" i="1" smtClean="0">
                                        <a:latin typeface="Cambria Math" charset="0"/>
                                      </a:rPr>
                                      <m:t>𝑐𝑜𝑢𝑛𝑡</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r>
                                      <a:rPr lang="en-US" b="0" i="1" smtClean="0">
                                        <a:latin typeface="Cambria Math" charset="0"/>
                                      </a:rPr>
                                      <m:t>)</m:t>
                                    </m:r>
                                  </m:den>
                                </m:f>
                              </m:oMath>
                            </m:oMathPara>
                          </a14:m>
                          <a:endParaRPr lang="en-US" dirty="0"/>
                        </a:p>
                      </a:txBody>
                      <a:tcPr/>
                    </a:tc>
                    <a:extLst>
                      <a:ext uri="{0D108BD9-81ED-4DB2-BD59-A6C34878D82A}">
                        <a16:rowId xmlns:a16="http://schemas.microsoft.com/office/drawing/2014/main" val="10002"/>
                      </a:ext>
                    </a:extLst>
                  </a:tr>
                  <a:tr h="370840">
                    <a:tc>
                      <a:txBody>
                        <a:bodyPr/>
                        <a:lstStyle/>
                        <a:p>
                          <a:r>
                            <a:rPr lang="en-US" dirty="0"/>
                            <a:t>trigram</a:t>
                          </a:r>
                        </a:p>
                      </a:txBody>
                      <a:tcPr/>
                    </a:tc>
                    <a:tc>
                      <a:txBody>
                        <a:bodyPr/>
                        <a:lstStyle/>
                        <a:p>
                          <a:r>
                            <a:rPr lang="en-US" dirty="0"/>
                            <a:t>2 words as history</a:t>
                          </a:r>
                        </a:p>
                      </a:txBody>
                      <a:tcPr/>
                    </a:tc>
                    <a:tc>
                      <a:txBody>
                        <a:bodyPr/>
                        <a:lstStyle/>
                        <a:p>
                          <a:pPr/>
                          <a14:m>
                            <m:oMathPara xmlns:m="http://schemas.openxmlformats.org/officeDocument/2006/math">
                              <m:oMathParaPr>
                                <m:jc m:val="centerGroup"/>
                              </m:oMathParaPr>
                              <m:oMath xmlns:m="http://schemas.openxmlformats.org/officeDocument/2006/math">
                                <m:nary>
                                  <m:naryPr>
                                    <m:chr m:val="∏"/>
                                    <m:ctrlPr>
                                      <a:rPr lang="is-IS" i="1" dirty="0" smtClean="0">
                                        <a:solidFill>
                                          <a:srgbClr val="404040"/>
                                        </a:solidFill>
                                        <a:latin typeface="Cambria Math" panose="02040503050406030204" pitchFamily="18" charset="0"/>
                                        <a:ea typeface="Cambria Math" charset="0"/>
                                        <a:cs typeface="Cambria Math" charset="0"/>
                                      </a:rPr>
                                    </m:ctrlPr>
                                  </m:naryPr>
                                  <m:sub>
                                    <m:r>
                                      <m:rPr>
                                        <m:brk m:alnAt="23"/>
                                      </m:rPr>
                                      <a:rPr lang="en-US" b="0" i="1" dirty="0" smtClean="0">
                                        <a:solidFill>
                                          <a:srgbClr val="404040"/>
                                        </a:solidFill>
                                        <a:latin typeface="Cambria Math" charset="0"/>
                                        <a:ea typeface="Cambria Math" charset="0"/>
                                        <a:cs typeface="Cambria Math" charset="0"/>
                                      </a:rPr>
                                      <m:t>𝑖</m:t>
                                    </m:r>
                                  </m:sub>
                                  <m:sup>
                                    <m:r>
                                      <a:rPr lang="en-US" b="0" i="1" dirty="0" smtClean="0">
                                        <a:solidFill>
                                          <a:srgbClr val="404040"/>
                                        </a:solidFill>
                                        <a:latin typeface="Cambria Math" charset="0"/>
                                        <a:ea typeface="Cambria Math" charset="0"/>
                                        <a:cs typeface="Cambria Math" charset="0"/>
                                      </a:rPr>
                                      <m:t>𝑛</m:t>
                                    </m:r>
                                  </m:sup>
                                  <m:e>
                                    <m:r>
                                      <m:rPr>
                                        <m:nor/>
                                      </m:rPr>
                                      <a:rPr lang="en-US" b="0" i="0" dirty="0" smtClean="0">
                                        <a:solidFill>
                                          <a:srgbClr val="404040"/>
                                        </a:solidFill>
                                        <a:latin typeface="Cambria Math" charset="0"/>
                                        <a:ea typeface="Cambria Math" charset="0"/>
                                        <a:cs typeface="Cambria Math" charset="0"/>
                                      </a:rPr>
                                      <m:t>p</m:t>
                                    </m:r>
                                    <m:r>
                                      <m:rPr>
                                        <m:nor/>
                                      </m:rPr>
                                      <a:rPr lang="en-US" dirty="0"/>
                                      <m:t>(</m:t>
                                    </m:r>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sub>
                                    </m:sSub>
                                    <m:r>
                                      <m:rPr>
                                        <m:nor/>
                                      </m:rPr>
                                      <a:rPr lang="en-US" b="0" i="0"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−2</m:t>
                                        </m:r>
                                      </m:sub>
                                    </m:sSub>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r>
                                      <m:rPr>
                                        <m:nor/>
                                      </m:rPr>
                                      <a:rPr lang="en-US" b="0" i="0" dirty="0" smtClean="0">
                                        <a:solidFill>
                                          <a:srgbClr val="404040"/>
                                        </a:solidFill>
                                        <a:ea typeface="Cambria Math" charset="0"/>
                                        <a:cs typeface="Cambria Math" charset="0"/>
                                      </a:rPr>
                                      <m:t>)</m:t>
                                    </m:r>
                                  </m:e>
                                </m:nary>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sub>
                                    </m:sSub>
                                    <m:r>
                                      <m:rPr>
                                        <m:nor/>
                                      </m:rPr>
                                      <a:rPr lang="en-US" b="0" i="0"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−2</m:t>
                                        </m:r>
                                      </m:sub>
                                    </m:sSub>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e>
                                </m:d>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𝑐𝑜𝑢𝑛𝑡</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−2</m:t>
                                        </m:r>
                                      </m:sub>
                                    </m:sSub>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sub>
                                    </m:sSub>
                                    <m:r>
                                      <a:rPr lang="en-US" b="0" i="1" smtClean="0">
                                        <a:latin typeface="Cambria Math" charset="0"/>
                                      </a:rPr>
                                      <m:t>)</m:t>
                                    </m:r>
                                  </m:num>
                                  <m:den>
                                    <m:r>
                                      <a:rPr lang="en-US" b="0" i="1" smtClean="0">
                                        <a:latin typeface="Cambria Math" charset="0"/>
                                      </a:rPr>
                                      <m:t>𝑐𝑜𝑢𝑛𝑡</m:t>
                                    </m:r>
                                    <m:r>
                                      <a:rPr lang="en-US" b="0" i="1" smtClean="0">
                                        <a:latin typeface="Cambria Math" charset="0"/>
                                      </a:rPr>
                                      <m:t>(</m:t>
                                    </m:r>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−2</m:t>
                                            </m:r>
                                          </m:sub>
                                        </m:sSub>
                                        <m:r>
                                          <a:rPr lang="en-US" b="0" i="1" smtClean="0">
                                            <a:latin typeface="Cambria Math" charset="0"/>
                                          </a:rPr>
                                          <m:t>𝑤</m:t>
                                        </m:r>
                                      </m:e>
                                      <m:sub>
                                        <m:r>
                                          <a:rPr lang="en-US" b="0" i="1" smtClean="0">
                                            <a:latin typeface="Cambria Math" charset="0"/>
                                          </a:rPr>
                                          <m:t>𝑖</m:t>
                                        </m:r>
                                        <m:r>
                                          <a:rPr lang="en-US" b="0" i="1" smtClean="0">
                                            <a:latin typeface="Cambria Math" charset="0"/>
                                          </a:rPr>
                                          <m:t>−1</m:t>
                                        </m:r>
                                      </m:sub>
                                    </m:sSub>
                                    <m:r>
                                      <a:rPr lang="en-US" b="0" i="1" smtClean="0">
                                        <a:latin typeface="Cambria Math" charset="0"/>
                                      </a:rPr>
                                      <m:t>)</m:t>
                                    </m:r>
                                  </m:den>
                                </m:f>
                              </m:oMath>
                            </m:oMathPara>
                          </a14:m>
                          <a:endParaRPr lang="en-US" dirty="0"/>
                        </a:p>
                      </a:txBody>
                      <a:tcPr/>
                    </a:tc>
                    <a:extLst>
                      <a:ext uri="{0D108BD9-81ED-4DB2-BD59-A6C34878D82A}">
                        <a16:rowId xmlns:a16="http://schemas.microsoft.com/office/drawing/2014/main" val="10003"/>
                      </a:ext>
                    </a:extLst>
                  </a:tr>
                  <a:tr h="370840">
                    <a:tc>
                      <a:txBody>
                        <a:bodyPr/>
                        <a:lstStyle/>
                        <a:p>
                          <a:r>
                            <a:rPr lang="en-US" dirty="0"/>
                            <a:t>4-gram</a:t>
                          </a:r>
                        </a:p>
                      </a:txBody>
                      <a:tcPr/>
                    </a:tc>
                    <a:tc>
                      <a:txBody>
                        <a:bodyPr/>
                        <a:lstStyle/>
                        <a:p>
                          <a:r>
                            <a:rPr lang="en-US" dirty="0"/>
                            <a:t>3 words as history</a:t>
                          </a:r>
                        </a:p>
                      </a:txBody>
                      <a:tcPr/>
                    </a:tc>
                    <a:tc>
                      <a:txBody>
                        <a:bodyPr/>
                        <a:lstStyle/>
                        <a:p>
                          <a:pPr/>
                          <a14:m>
                            <m:oMathPara xmlns:m="http://schemas.openxmlformats.org/officeDocument/2006/math">
                              <m:oMathParaPr>
                                <m:jc m:val="centerGroup"/>
                              </m:oMathParaPr>
                              <m:oMath xmlns:m="http://schemas.openxmlformats.org/officeDocument/2006/math">
                                <m:nary>
                                  <m:naryPr>
                                    <m:chr m:val="∏"/>
                                    <m:ctrlPr>
                                      <a:rPr lang="is-IS" i="1" dirty="0" smtClean="0">
                                        <a:solidFill>
                                          <a:srgbClr val="404040"/>
                                        </a:solidFill>
                                        <a:latin typeface="Cambria Math" panose="02040503050406030204" pitchFamily="18" charset="0"/>
                                        <a:ea typeface="Cambria Math" charset="0"/>
                                        <a:cs typeface="Cambria Math" charset="0"/>
                                      </a:rPr>
                                    </m:ctrlPr>
                                  </m:naryPr>
                                  <m:sub>
                                    <m:r>
                                      <m:rPr>
                                        <m:brk m:alnAt="23"/>
                                      </m:rPr>
                                      <a:rPr lang="en-US" b="0" i="1" dirty="0" smtClean="0">
                                        <a:solidFill>
                                          <a:srgbClr val="404040"/>
                                        </a:solidFill>
                                        <a:latin typeface="Cambria Math" charset="0"/>
                                        <a:ea typeface="Cambria Math" charset="0"/>
                                        <a:cs typeface="Cambria Math" charset="0"/>
                                      </a:rPr>
                                      <m:t>𝑖</m:t>
                                    </m:r>
                                  </m:sub>
                                  <m:sup>
                                    <m:r>
                                      <a:rPr lang="en-US" b="0" i="1" dirty="0" smtClean="0">
                                        <a:solidFill>
                                          <a:srgbClr val="404040"/>
                                        </a:solidFill>
                                        <a:latin typeface="Cambria Math" charset="0"/>
                                        <a:ea typeface="Cambria Math" charset="0"/>
                                        <a:cs typeface="Cambria Math" charset="0"/>
                                      </a:rPr>
                                      <m:t>𝑛</m:t>
                                    </m:r>
                                  </m:sup>
                                  <m:e>
                                    <m:r>
                                      <m:rPr>
                                        <m:nor/>
                                      </m:rPr>
                                      <a:rPr lang="en-US" b="0" i="0" dirty="0" smtClean="0">
                                        <a:solidFill>
                                          <a:srgbClr val="404040"/>
                                        </a:solidFill>
                                        <a:latin typeface="Cambria Math" charset="0"/>
                                        <a:ea typeface="Cambria Math" charset="0"/>
                                        <a:cs typeface="Cambria Math" charset="0"/>
                                      </a:rPr>
                                      <m:t>p</m:t>
                                    </m:r>
                                    <m:r>
                                      <m:rPr>
                                        <m:nor/>
                                      </m:rPr>
                                      <a:rPr lang="en-US" dirty="0"/>
                                      <m:t>(</m:t>
                                    </m:r>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sub>
                                    </m:sSub>
                                    <m:r>
                                      <m:rPr>
                                        <m:nor/>
                                      </m:rPr>
                                      <a:rPr lang="en-US" b="0" i="0" smtClean="0">
                                        <a:latin typeface="Cambria Math" charset="0"/>
                                      </a:rPr>
                                      <m:t>|</m:t>
                                    </m:r>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−3</m:t>
                                            </m:r>
                                          </m:sub>
                                        </m:sSub>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−2</m:t>
                                            </m:r>
                                          </m:sub>
                                        </m:sSub>
                                        <m:r>
                                          <a:rPr lang="en-US" b="0" i="1" smtClean="0">
                                            <a:latin typeface="Cambria Math" charset="0"/>
                                          </a:rPr>
                                          <m:t>𝑤</m:t>
                                        </m:r>
                                      </m:e>
                                      <m:sub>
                                        <m:r>
                                          <a:rPr lang="en-US" b="0" i="1" smtClean="0">
                                            <a:latin typeface="Cambria Math" charset="0"/>
                                          </a:rPr>
                                          <m:t>𝑖</m:t>
                                        </m:r>
                                        <m:r>
                                          <a:rPr lang="en-US" b="0" i="1" smtClean="0">
                                            <a:latin typeface="Cambria Math" charset="0"/>
                                          </a:rPr>
                                          <m:t>−1</m:t>
                                        </m:r>
                                      </m:sub>
                                    </m:sSub>
                                    <m:r>
                                      <m:rPr>
                                        <m:nor/>
                                      </m:rPr>
                                      <a:rPr lang="en-US" b="0" i="0" dirty="0" smtClean="0">
                                        <a:solidFill>
                                          <a:srgbClr val="404040"/>
                                        </a:solidFill>
                                        <a:ea typeface="Cambria Math" charset="0"/>
                                        <a:cs typeface="Cambria Math" charset="0"/>
                                      </a:rPr>
                                      <m:t>)</m:t>
                                    </m:r>
                                  </m:e>
                                </m:nary>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sub>
                                    </m:sSub>
                                    <m:r>
                                      <m:rPr>
                                        <m:nor/>
                                      </m:rPr>
                                      <a:rPr lang="en-US" b="0" i="0" smtClean="0">
                                        <a:latin typeface="Cambria Math" charset="0"/>
                                      </a:rPr>
                                      <m:t>|</m:t>
                                    </m:r>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−3</m:t>
                                            </m:r>
                                          </m:sub>
                                        </m:sSub>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−2</m:t>
                                            </m:r>
                                          </m:sub>
                                        </m:sSub>
                                        <m:r>
                                          <a:rPr lang="en-US" b="0" i="1" smtClean="0">
                                            <a:latin typeface="Cambria Math" charset="0"/>
                                          </a:rPr>
                                          <m:t>𝑤</m:t>
                                        </m:r>
                                      </m:e>
                                      <m:sub>
                                        <m:r>
                                          <a:rPr lang="en-US" b="0" i="1" smtClean="0">
                                            <a:latin typeface="Cambria Math" charset="0"/>
                                          </a:rPr>
                                          <m:t>𝑖</m:t>
                                        </m:r>
                                        <m:r>
                                          <a:rPr lang="en-US" b="0" i="1" smtClean="0">
                                            <a:latin typeface="Cambria Math" charset="0"/>
                                          </a:rPr>
                                          <m:t>−1</m:t>
                                        </m:r>
                                      </m:sub>
                                    </m:sSub>
                                  </m:e>
                                </m:d>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𝑐𝑜𝑢𝑛𝑡</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−3</m:t>
                                        </m:r>
                                      </m:sub>
                                    </m:sSub>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−2</m:t>
                                        </m:r>
                                      </m:sub>
                                    </m:sSub>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sub>
                                    </m:sSub>
                                    <m:r>
                                      <a:rPr lang="en-US" b="0" i="1" smtClean="0">
                                        <a:latin typeface="Cambria Math" charset="0"/>
                                      </a:rPr>
                                      <m:t>)</m:t>
                                    </m:r>
                                  </m:num>
                                  <m:den>
                                    <m:r>
                                      <a:rPr lang="en-US" b="0" i="1" smtClean="0">
                                        <a:latin typeface="Cambria Math" charset="0"/>
                                      </a:rPr>
                                      <m:t>𝑐𝑜𝑢𝑛𝑡</m:t>
                                    </m:r>
                                    <m:r>
                                      <a:rPr lang="en-US" b="0" i="1" smtClean="0">
                                        <a:latin typeface="Cambria Math" charset="0"/>
                                      </a:rPr>
                                      <m:t>(</m:t>
                                    </m:r>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−3</m:t>
                                            </m:r>
                                          </m:sub>
                                        </m:sSub>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−3</m:t>
                                            </m:r>
                                          </m:sub>
                                        </m:sSub>
                                        <m:r>
                                          <a:rPr lang="en-US" b="0" i="1" smtClean="0">
                                            <a:latin typeface="Cambria Math" charset="0"/>
                                          </a:rPr>
                                          <m:t>𝑤</m:t>
                                        </m:r>
                                      </m:e>
                                      <m:sub>
                                        <m:r>
                                          <a:rPr lang="en-US" b="0" i="1" smtClean="0">
                                            <a:latin typeface="Cambria Math" charset="0"/>
                                          </a:rPr>
                                          <m:t>𝑖</m:t>
                                        </m:r>
                                        <m:r>
                                          <a:rPr lang="en-US" b="0" i="1" smtClean="0">
                                            <a:latin typeface="Cambria Math" charset="0"/>
                                          </a:rPr>
                                          <m:t>−1</m:t>
                                        </m:r>
                                      </m:sub>
                                    </m:sSub>
                                    <m:r>
                                      <a:rPr lang="en-US" b="0" i="1" smtClean="0">
                                        <a:latin typeface="Cambria Math" charset="0"/>
                                      </a:rPr>
                                      <m:t>)</m:t>
                                    </m:r>
                                  </m:den>
                                </m:f>
                              </m:oMath>
                            </m:oMathPara>
                          </a14:m>
                          <a:endParaRPr lang="en-US" dirty="0"/>
                        </a:p>
                      </a:txBody>
                      <a:tcPr/>
                    </a:tc>
                    <a:extLst>
                      <a:ext uri="{0D108BD9-81ED-4DB2-BD59-A6C34878D82A}">
                        <a16:rowId xmlns:a16="http://schemas.microsoft.com/office/drawing/2014/main" val="10004"/>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val="1735618304"/>
                  </p:ext>
                </p:extLst>
              </p:nvPr>
            </p:nvGraphicFramePr>
            <p:xfrm>
              <a:off x="838200" y="1825625"/>
              <a:ext cx="10610588" cy="4003167"/>
            </p:xfrm>
            <a:graphic>
              <a:graphicData uri="http://schemas.openxmlformats.org/drawingml/2006/table">
                <a:tbl>
                  <a:tblPr firstRow="1" bandRow="1">
                    <a:tableStyleId>{5C22544A-7EE6-4342-B048-85BDC9FD1C3A}</a:tableStyleId>
                  </a:tblPr>
                  <a:tblGrid>
                    <a:gridCol w="2652647"/>
                    <a:gridCol w="2321230"/>
                    <a:gridCol w="2655518"/>
                    <a:gridCol w="2981193"/>
                  </a:tblGrid>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840359">
                    <a:tc>
                      <a:txBody>
                        <a:bodyPr/>
                        <a:lstStyle/>
                        <a:p>
                          <a:r>
                            <a:rPr lang="en-US" dirty="0" smtClean="0"/>
                            <a:t>unigram</a:t>
                          </a:r>
                          <a:endParaRPr lang="en-US" dirty="0"/>
                        </a:p>
                      </a:txBody>
                      <a:tcPr/>
                    </a:tc>
                    <a:tc>
                      <a:txBody>
                        <a:bodyPr/>
                        <a:lstStyle/>
                        <a:p>
                          <a:r>
                            <a:rPr lang="en-US" b="1" dirty="0" smtClean="0"/>
                            <a:t>no history</a:t>
                          </a:r>
                          <a:endParaRPr lang="en-US" b="1" dirty="0"/>
                        </a:p>
                      </a:txBody>
                      <a:tcPr/>
                    </a:tc>
                    <a:tc>
                      <a:txBody>
                        <a:bodyPr/>
                        <a:lstStyle/>
                        <a:p>
                          <a:endParaRPr lang="en-US"/>
                        </a:p>
                      </a:txBody>
                      <a:tcPr>
                        <a:blipFill rotWithShape="0">
                          <a:blip r:embed="rId2"/>
                          <a:stretch>
                            <a:fillRect l="-187615" t="-44928" r="-113073" b="-334058"/>
                          </a:stretch>
                        </a:blipFill>
                      </a:tcPr>
                    </a:tc>
                    <a:tc>
                      <a:txBody>
                        <a:bodyPr/>
                        <a:lstStyle/>
                        <a:p>
                          <a:endParaRPr lang="en-US"/>
                        </a:p>
                      </a:txBody>
                      <a:tcPr>
                        <a:blipFill rotWithShape="0">
                          <a:blip r:embed="rId2"/>
                          <a:stretch>
                            <a:fillRect l="-256442" t="-44928" r="-818" b="-334058"/>
                          </a:stretch>
                        </a:blipFill>
                      </a:tcPr>
                    </a:tc>
                  </a:tr>
                  <a:tr h="930656">
                    <a:tc>
                      <a:txBody>
                        <a:bodyPr/>
                        <a:lstStyle/>
                        <a:p>
                          <a:r>
                            <a:rPr lang="en-US" dirty="0" smtClean="0"/>
                            <a:t>bigram</a:t>
                          </a:r>
                          <a:endParaRPr lang="en-US" dirty="0"/>
                        </a:p>
                      </a:txBody>
                      <a:tcPr/>
                    </a:tc>
                    <a:tc>
                      <a:txBody>
                        <a:bodyPr/>
                        <a:lstStyle/>
                        <a:p>
                          <a:r>
                            <a:rPr lang="en-US" dirty="0" smtClean="0"/>
                            <a:t>1 word as history</a:t>
                          </a:r>
                          <a:endParaRPr lang="en-US" dirty="0"/>
                        </a:p>
                      </a:txBody>
                      <a:tcPr/>
                    </a:tc>
                    <a:tc>
                      <a:txBody>
                        <a:bodyPr/>
                        <a:lstStyle/>
                        <a:p>
                          <a:endParaRPr lang="en-US"/>
                        </a:p>
                      </a:txBody>
                      <a:tcPr>
                        <a:blipFill rotWithShape="0">
                          <a:blip r:embed="rId2"/>
                          <a:stretch>
                            <a:fillRect l="-187615" t="-130719" r="-113073" b="-201307"/>
                          </a:stretch>
                        </a:blipFill>
                      </a:tcPr>
                    </a:tc>
                    <a:tc>
                      <a:txBody>
                        <a:bodyPr/>
                        <a:lstStyle/>
                        <a:p>
                          <a:endParaRPr lang="en-US"/>
                        </a:p>
                      </a:txBody>
                      <a:tcPr>
                        <a:blipFill rotWithShape="0">
                          <a:blip r:embed="rId2"/>
                          <a:stretch>
                            <a:fillRect l="-256442" t="-130719" r="-818" b="-201307"/>
                          </a:stretch>
                        </a:blipFill>
                      </a:tcPr>
                    </a:tc>
                  </a:tr>
                  <a:tr h="930656">
                    <a:tc>
                      <a:txBody>
                        <a:bodyPr/>
                        <a:lstStyle/>
                        <a:p>
                          <a:r>
                            <a:rPr lang="en-US" dirty="0" smtClean="0"/>
                            <a:t>trigram</a:t>
                          </a:r>
                          <a:endParaRPr lang="en-US" dirty="0"/>
                        </a:p>
                      </a:txBody>
                      <a:tcPr/>
                    </a:tc>
                    <a:tc>
                      <a:txBody>
                        <a:bodyPr/>
                        <a:lstStyle/>
                        <a:p>
                          <a:r>
                            <a:rPr lang="en-US" dirty="0" smtClean="0"/>
                            <a:t>2 words </a:t>
                          </a:r>
                          <a:r>
                            <a:rPr lang="en-US" dirty="0" smtClean="0"/>
                            <a:t>as history</a:t>
                          </a:r>
                          <a:endParaRPr lang="en-US" dirty="0"/>
                        </a:p>
                      </a:txBody>
                      <a:tcPr/>
                    </a:tc>
                    <a:tc>
                      <a:txBody>
                        <a:bodyPr/>
                        <a:lstStyle/>
                        <a:p>
                          <a:endParaRPr lang="en-US"/>
                        </a:p>
                      </a:txBody>
                      <a:tcPr>
                        <a:blipFill rotWithShape="0">
                          <a:blip r:embed="rId2"/>
                          <a:stretch>
                            <a:fillRect l="-187615" t="-230719" r="-113073" b="-101307"/>
                          </a:stretch>
                        </a:blipFill>
                      </a:tcPr>
                    </a:tc>
                    <a:tc>
                      <a:txBody>
                        <a:bodyPr/>
                        <a:lstStyle/>
                        <a:p>
                          <a:endParaRPr lang="en-US"/>
                        </a:p>
                      </a:txBody>
                      <a:tcPr>
                        <a:blipFill rotWithShape="0">
                          <a:blip r:embed="rId2"/>
                          <a:stretch>
                            <a:fillRect l="-256442" t="-230719" r="-818" b="-101307"/>
                          </a:stretch>
                        </a:blipFill>
                      </a:tcPr>
                    </a:tc>
                  </a:tr>
                  <a:tr h="930656">
                    <a:tc>
                      <a:txBody>
                        <a:bodyPr/>
                        <a:lstStyle/>
                        <a:p>
                          <a:r>
                            <a:rPr lang="en-US" dirty="0" smtClean="0"/>
                            <a:t>4-gram</a:t>
                          </a:r>
                          <a:endParaRPr lang="en-US" dirty="0"/>
                        </a:p>
                      </a:txBody>
                      <a:tcPr/>
                    </a:tc>
                    <a:tc>
                      <a:txBody>
                        <a:bodyPr/>
                        <a:lstStyle/>
                        <a:p>
                          <a:r>
                            <a:rPr lang="en-US" dirty="0" smtClean="0"/>
                            <a:t>3 words </a:t>
                          </a:r>
                          <a:r>
                            <a:rPr lang="en-US" dirty="0" smtClean="0"/>
                            <a:t>as history</a:t>
                          </a:r>
                          <a:endParaRPr lang="en-US" dirty="0"/>
                        </a:p>
                      </a:txBody>
                      <a:tcPr/>
                    </a:tc>
                    <a:tc>
                      <a:txBody>
                        <a:bodyPr/>
                        <a:lstStyle/>
                        <a:p>
                          <a:endParaRPr lang="en-US"/>
                        </a:p>
                      </a:txBody>
                      <a:tcPr>
                        <a:blipFill rotWithShape="0">
                          <a:blip r:embed="rId2"/>
                          <a:stretch>
                            <a:fillRect l="-187615" t="-330719" r="-113073" b="-1307"/>
                          </a:stretch>
                        </a:blipFill>
                      </a:tcPr>
                    </a:tc>
                    <a:tc>
                      <a:txBody>
                        <a:bodyPr/>
                        <a:lstStyle/>
                        <a:p>
                          <a:endParaRPr lang="en-US"/>
                        </a:p>
                      </a:txBody>
                      <a:tcPr>
                        <a:blipFill rotWithShape="0">
                          <a:blip r:embed="rId2"/>
                          <a:stretch>
                            <a:fillRect l="-256442" t="-330719" r="-818" b="-1307"/>
                          </a:stretch>
                        </a:blipFill>
                      </a:tcPr>
                    </a:tc>
                  </a:tr>
                </a:tbl>
              </a:graphicData>
            </a:graphic>
          </p:graphicFrame>
        </mc:Fallback>
      </mc:AlternateContent>
    </p:spTree>
    <p:extLst>
      <p:ext uri="{BB962C8B-B14F-4D97-AF65-F5344CB8AC3E}">
        <p14:creationId xmlns:p14="http://schemas.microsoft.com/office/powerpoint/2010/main" val="18603636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1828800" y="-17929"/>
            <a:ext cx="9956800" cy="990600"/>
          </a:xfrm>
        </p:spPr>
        <p:txBody>
          <a:bodyPr/>
          <a:lstStyle/>
          <a:p>
            <a:pPr eaLnBrk="1" hangingPunct="1"/>
            <a:r>
              <a:rPr lang="en-US" dirty="0"/>
              <a:t>Historical Notes</a:t>
            </a:r>
          </a:p>
        </p:txBody>
      </p:sp>
      <p:sp>
        <p:nvSpPr>
          <p:cNvPr id="3" name="TextBox 2"/>
          <p:cNvSpPr txBox="1"/>
          <p:nvPr/>
        </p:nvSpPr>
        <p:spPr>
          <a:xfrm>
            <a:off x="9558907" y="2571195"/>
            <a:ext cx="1826910" cy="420564"/>
          </a:xfrm>
          <a:prstGeom prst="rect">
            <a:avLst/>
          </a:prstGeom>
          <a:noFill/>
        </p:spPr>
        <p:txBody>
          <a:bodyPr wrap="none" rtlCol="0">
            <a:spAutoFit/>
          </a:bodyPr>
          <a:lstStyle/>
          <a:p>
            <a:r>
              <a:rPr lang="en-US" sz="2133" dirty="0">
                <a:latin typeface="Calibri"/>
                <a:cs typeface="Calibri"/>
              </a:rPr>
              <a:t>Andrei Markov</a:t>
            </a:r>
          </a:p>
        </p:txBody>
      </p:sp>
      <mc:AlternateContent xmlns:mc="http://schemas.openxmlformats.org/markup-compatibility/2006" xmlns:a14="http://schemas.microsoft.com/office/drawing/2010/main">
        <mc:Choice Requires="a14">
          <p:graphicFrame>
            <p:nvGraphicFramePr>
              <p:cNvPr id="5" name="Content Placeholder 4"/>
              <p:cNvGraphicFramePr>
                <a:graphicFrameLocks noGrp="1"/>
              </p:cNvGraphicFramePr>
              <p:nvPr>
                <p:ph idx="1"/>
              </p:nvPr>
            </p:nvGraphicFramePr>
            <p:xfrm>
              <a:off x="870216" y="1175312"/>
              <a:ext cx="10915384" cy="5331132"/>
            </p:xfrm>
            <a:graphic>
              <a:graphicData uri="http://schemas.openxmlformats.org/drawingml/2006/table">
                <a:tbl>
                  <a:tblPr firstRow="1" bandRow="1">
                    <a:tableStyleId>{5C22544A-7EE6-4342-B048-85BDC9FD1C3A}</a:tableStyleId>
                  </a:tblPr>
                  <a:tblGrid>
                    <a:gridCol w="2580706">
                      <a:extLst>
                        <a:ext uri="{9D8B030D-6E8A-4147-A177-3AD203B41FA5}">
                          <a16:colId xmlns:a16="http://schemas.microsoft.com/office/drawing/2014/main" val="20000"/>
                        </a:ext>
                      </a:extLst>
                    </a:gridCol>
                    <a:gridCol w="8334678">
                      <a:extLst>
                        <a:ext uri="{9D8B030D-6E8A-4147-A177-3AD203B41FA5}">
                          <a16:colId xmlns:a16="http://schemas.microsoft.com/office/drawing/2014/main" val="20001"/>
                        </a:ext>
                      </a:extLst>
                    </a:gridCol>
                  </a:tblGrid>
                  <a:tr h="888522">
                    <a:tc>
                      <a:txBody>
                        <a:bodyPr/>
                        <a:lstStyle/>
                        <a:p>
                          <a:r>
                            <a:rPr lang="en-US" dirty="0"/>
                            <a:t>1913</a:t>
                          </a:r>
                        </a:p>
                      </a:txBody>
                      <a:tcPr/>
                    </a:tc>
                    <a:tc>
                      <a:txBody>
                        <a:bodyPr/>
                        <a:lstStyle/>
                        <a:p>
                          <a:r>
                            <a:rPr lang="en-US" dirty="0"/>
                            <a:t>Andrei Markov counts 20k letters in </a:t>
                          </a:r>
                          <a:r>
                            <a:rPr lang="en-US" i="1" dirty="0"/>
                            <a:t>Eugene </a:t>
                          </a:r>
                          <a:r>
                            <a:rPr lang="en-US" i="1" dirty="0" err="1"/>
                            <a:t>Onegin</a:t>
                          </a:r>
                          <a:endParaRPr lang="en-US" dirty="0"/>
                        </a:p>
                      </a:txBody>
                      <a:tcPr/>
                    </a:tc>
                    <a:extLst>
                      <a:ext uri="{0D108BD9-81ED-4DB2-BD59-A6C34878D82A}">
                        <a16:rowId xmlns:a16="http://schemas.microsoft.com/office/drawing/2014/main" val="10000"/>
                      </a:ext>
                    </a:extLst>
                  </a:tr>
                  <a:tr h="888522">
                    <a:tc>
                      <a:txBody>
                        <a:bodyPr/>
                        <a:lstStyle/>
                        <a:p>
                          <a:r>
                            <a:rPr lang="en-US" dirty="0"/>
                            <a:t>1948</a:t>
                          </a:r>
                        </a:p>
                      </a:txBody>
                      <a:tcPr/>
                    </a:tc>
                    <a:tc>
                      <a:txBody>
                        <a:bodyPr/>
                        <a:lstStyle/>
                        <a:p>
                          <a:r>
                            <a:rPr lang="en-US" dirty="0"/>
                            <a:t>Claude Shannon uses n-grams to approximate English</a:t>
                          </a:r>
                        </a:p>
                      </a:txBody>
                      <a:tcPr/>
                    </a:tc>
                    <a:extLst>
                      <a:ext uri="{0D108BD9-81ED-4DB2-BD59-A6C34878D82A}">
                        <a16:rowId xmlns:a16="http://schemas.microsoft.com/office/drawing/2014/main" val="10001"/>
                      </a:ext>
                    </a:extLst>
                  </a:tr>
                  <a:tr h="888522">
                    <a:tc>
                      <a:txBody>
                        <a:bodyPr/>
                        <a:lstStyle/>
                        <a:p>
                          <a:r>
                            <a:rPr lang="en-US" dirty="0"/>
                            <a:t>1956</a:t>
                          </a:r>
                        </a:p>
                      </a:txBody>
                      <a:tcPr/>
                    </a:tc>
                    <a:tc>
                      <a:txBody>
                        <a:bodyPr/>
                        <a:lstStyle/>
                        <a:p>
                          <a:r>
                            <a:rPr lang="en-US" sz="1800" b="0" i="0" u="none" strike="noStrike" kern="1200" dirty="0">
                              <a:solidFill>
                                <a:schemeClr val="dk1"/>
                              </a:solidFill>
                              <a:effectLst/>
                              <a:latin typeface="+mn-lt"/>
                              <a:ea typeface="+mn-ea"/>
                              <a:cs typeface="+mn-cs"/>
                            </a:rPr>
                            <a:t>Noam Chomsky </a:t>
                          </a:r>
                          <a:r>
                            <a:rPr lang="en-US" dirty="0"/>
                            <a:t>decries finite-state Markov Models</a:t>
                          </a:r>
                        </a:p>
                      </a:txBody>
                      <a:tcPr/>
                    </a:tc>
                    <a:extLst>
                      <a:ext uri="{0D108BD9-81ED-4DB2-BD59-A6C34878D82A}">
                        <a16:rowId xmlns:a16="http://schemas.microsoft.com/office/drawing/2014/main" val="10002"/>
                      </a:ext>
                    </a:extLst>
                  </a:tr>
                  <a:tr h="888522">
                    <a:tc>
                      <a:txBody>
                        <a:bodyPr/>
                        <a:lstStyle/>
                        <a:p>
                          <a:r>
                            <a:rPr lang="en-US" dirty="0"/>
                            <a:t>1980s</a:t>
                          </a:r>
                        </a:p>
                      </a:txBody>
                      <a:tcPr/>
                    </a:tc>
                    <a:tc>
                      <a:txBody>
                        <a:bodyPr/>
                        <a:lstStyle/>
                        <a:p>
                          <a:r>
                            <a:rPr lang="en-US" dirty="0"/>
                            <a:t>Fred </a:t>
                          </a:r>
                          <a:r>
                            <a:rPr lang="en-US" dirty="0" err="1"/>
                            <a:t>Jelinek</a:t>
                          </a:r>
                          <a:r>
                            <a:rPr lang="en-US" dirty="0"/>
                            <a:t> at IBM TJ Watson uses n-grams for ASR,</a:t>
                          </a:r>
                          <a:r>
                            <a:rPr lang="en-US" baseline="0" dirty="0"/>
                            <a:t> think about 2 other ideas for models: (1) MT, (2) stock market prediction</a:t>
                          </a:r>
                          <a:endParaRPr lang="en-US" dirty="0"/>
                        </a:p>
                      </a:txBody>
                      <a:tcPr/>
                    </a:tc>
                    <a:extLst>
                      <a:ext uri="{0D108BD9-81ED-4DB2-BD59-A6C34878D82A}">
                        <a16:rowId xmlns:a16="http://schemas.microsoft.com/office/drawing/2014/main" val="10003"/>
                      </a:ext>
                    </a:extLst>
                  </a:tr>
                  <a:tr h="888522">
                    <a:tc>
                      <a:txBody>
                        <a:bodyPr/>
                        <a:lstStyle/>
                        <a:p>
                          <a:r>
                            <a:rPr lang="en-US" dirty="0"/>
                            <a:t>1993</a:t>
                          </a:r>
                        </a:p>
                      </a:txBody>
                      <a:tcPr/>
                    </a:tc>
                    <a:tc>
                      <a:txBody>
                        <a:bodyPr/>
                        <a:lstStyle/>
                        <a:p>
                          <a:r>
                            <a:rPr lang="en-US" dirty="0"/>
                            <a:t>Jelinek at</a:t>
                          </a:r>
                          <a:r>
                            <a:rPr lang="en-US" baseline="0" dirty="0"/>
                            <a:t> team develops statistical </a:t>
                          </a:r>
                          <a:r>
                            <a:rPr lang="en-US" dirty="0"/>
                            <a:t>machine translation</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𝑎𝑟𝑔𝑚𝑎𝑥</m:t>
                                    </m:r>
                                  </m:e>
                                  <m:sub>
                                    <m:r>
                                      <a:rPr lang="en-US" b="0" i="1" smtClean="0">
                                        <a:latin typeface="Cambria Math" charset="0"/>
                                      </a:rPr>
                                      <m:t>𝑒</m:t>
                                    </m:r>
                                  </m:sub>
                                </m:sSub>
                                <m:r>
                                  <a:rPr lang="en-US" b="0" i="1" smtClean="0">
                                    <a:latin typeface="Cambria Math" charset="0"/>
                                  </a:rPr>
                                  <m:t>𝑝</m:t>
                                </m:r>
                                <m:d>
                                  <m:dPr>
                                    <m:ctrlPr>
                                      <a:rPr lang="en-US" b="0" i="1" smtClean="0">
                                        <a:latin typeface="Cambria Math" panose="02040503050406030204" pitchFamily="18" charset="0"/>
                                      </a:rPr>
                                    </m:ctrlPr>
                                  </m:dPr>
                                  <m:e>
                                    <m:r>
                                      <a:rPr lang="en-US" b="0" i="1" smtClean="0">
                                        <a:latin typeface="Cambria Math" charset="0"/>
                                      </a:rPr>
                                      <m:t>𝑒</m:t>
                                    </m:r>
                                  </m:e>
                                  <m:e>
                                    <m:r>
                                      <a:rPr lang="en-US" b="0" i="1" smtClean="0">
                                        <a:latin typeface="Cambria Math" charset="0"/>
                                      </a:rPr>
                                      <m:t>𝑓</m:t>
                                    </m:r>
                                  </m:e>
                                </m:d>
                                <m:r>
                                  <a:rPr lang="en-US" b="0" i="1" smtClean="0">
                                    <a:latin typeface="Cambria Math" charset="0"/>
                                  </a:rPr>
                                  <m:t>=</m:t>
                                </m:r>
                                <m:r>
                                  <a:rPr lang="en-US" b="0" i="1" smtClean="0">
                                    <a:latin typeface="Cambria Math" charset="0"/>
                                  </a:rPr>
                                  <m:t>𝑝</m:t>
                                </m:r>
                                <m:d>
                                  <m:dPr>
                                    <m:ctrlPr>
                                      <a:rPr lang="en-US" b="0" i="1" smtClean="0">
                                        <a:latin typeface="Cambria Math" panose="02040503050406030204" pitchFamily="18" charset="0"/>
                                      </a:rPr>
                                    </m:ctrlPr>
                                  </m:dPr>
                                  <m:e>
                                    <m:r>
                                      <a:rPr lang="en-US" b="0" i="1" smtClean="0">
                                        <a:latin typeface="Cambria Math" charset="0"/>
                                      </a:rPr>
                                      <m:t>𝑒</m:t>
                                    </m:r>
                                  </m:e>
                                </m:d>
                                <m:r>
                                  <a:rPr lang="en-US" b="0" i="1" smtClean="0">
                                    <a:latin typeface="Cambria Math" charset="0"/>
                                  </a:rPr>
                                  <m:t> </m:t>
                                </m:r>
                                <m:r>
                                  <a:rPr lang="en-US" b="0" i="1" smtClean="0">
                                    <a:latin typeface="Cambria Math" charset="0"/>
                                  </a:rPr>
                                  <m:t>𝑝</m:t>
                                </m:r>
                                <m:r>
                                  <a:rPr lang="en-US" b="0" i="1" smtClean="0">
                                    <a:latin typeface="Cambria Math" charset="0"/>
                                  </a:rPr>
                                  <m:t>(</m:t>
                                </m:r>
                                <m:r>
                                  <a:rPr lang="en-US" b="0" i="1" smtClean="0">
                                    <a:latin typeface="Cambria Math" charset="0"/>
                                  </a:rPr>
                                  <m:t>𝑓</m:t>
                                </m:r>
                                <m:r>
                                  <a:rPr lang="en-US" b="0" i="1" smtClean="0">
                                    <a:latin typeface="Cambria Math" charset="0"/>
                                  </a:rPr>
                                  <m:t>|</m:t>
                                </m:r>
                                <m:r>
                                  <a:rPr lang="en-US" b="0" i="1" smtClean="0">
                                    <a:latin typeface="Cambria Math" charset="0"/>
                                  </a:rPr>
                                  <m:t>𝑒</m:t>
                                </m:r>
                                <m:r>
                                  <a:rPr lang="en-US" b="0" i="1" smtClean="0">
                                    <a:latin typeface="Cambria Math" charset="0"/>
                                  </a:rPr>
                                  <m:t>)</m:t>
                                </m:r>
                              </m:oMath>
                            </m:oMathPara>
                          </a14:m>
                          <a:endParaRPr lang="en-US" dirty="0"/>
                        </a:p>
                      </a:txBody>
                      <a:tcPr/>
                    </a:tc>
                    <a:extLst>
                      <a:ext uri="{0D108BD9-81ED-4DB2-BD59-A6C34878D82A}">
                        <a16:rowId xmlns:a16="http://schemas.microsoft.com/office/drawing/2014/main" val="10004"/>
                      </a:ext>
                    </a:extLst>
                  </a:tr>
                  <a:tr h="888522">
                    <a:tc>
                      <a:txBody>
                        <a:bodyPr/>
                        <a:lstStyle/>
                        <a:p>
                          <a:endParaRPr lang="en-US" dirty="0"/>
                        </a:p>
                      </a:txBody>
                      <a:tcPr/>
                    </a:tc>
                    <a:tc>
                      <a:txBody>
                        <a:bodyPr/>
                        <a:lstStyle/>
                        <a:p>
                          <a:r>
                            <a:rPr lang="en-US" dirty="0" err="1"/>
                            <a:t>Jelinek</a:t>
                          </a:r>
                          <a:r>
                            <a:rPr lang="en-US" dirty="0"/>
                            <a:t> left IBM to found</a:t>
                          </a:r>
                          <a:r>
                            <a:rPr lang="en-US" baseline="0" dirty="0"/>
                            <a:t> CLSP at JHU</a:t>
                          </a:r>
                        </a:p>
                        <a:p>
                          <a:r>
                            <a:rPr lang="en-US" baseline="0" dirty="0"/>
                            <a:t>Peter Brown and Robert Mercer move to Renaissance Technology</a:t>
                          </a:r>
                          <a:endParaRPr lang="en-US" dirty="0"/>
                        </a:p>
                      </a:txBody>
                      <a:tcPr/>
                    </a:tc>
                    <a:extLst>
                      <a:ext uri="{0D108BD9-81ED-4DB2-BD59-A6C34878D82A}">
                        <a16:rowId xmlns:a16="http://schemas.microsoft.com/office/drawing/2014/main" val="10005"/>
                      </a:ext>
                    </a:extLst>
                  </a:tr>
                </a:tbl>
              </a:graphicData>
            </a:graphic>
          </p:graphicFrame>
        </mc:Choice>
        <mc:Fallback xmlns="">
          <p:graphicFrame>
            <p:nvGraphicFramePr>
              <p:cNvPr id="5" name="Content Placeholder 4"/>
              <p:cNvGraphicFramePr>
                <a:graphicFrameLocks noGrp="1"/>
              </p:cNvGraphicFramePr>
              <p:nvPr>
                <p:ph idx="1"/>
                <p:extLst>
                  <p:ext uri="{D42A27DB-BD31-4B8C-83A1-F6EECF244321}">
                    <p14:modId xmlns:p14="http://schemas.microsoft.com/office/powerpoint/2010/main" val="236017590"/>
                  </p:ext>
                </p:extLst>
              </p:nvPr>
            </p:nvGraphicFramePr>
            <p:xfrm>
              <a:off x="870216" y="1175312"/>
              <a:ext cx="10915384" cy="5331132"/>
            </p:xfrm>
            <a:graphic>
              <a:graphicData uri="http://schemas.openxmlformats.org/drawingml/2006/table">
                <a:tbl>
                  <a:tblPr firstRow="1" bandRow="1">
                    <a:tableStyleId>{5C22544A-7EE6-4342-B048-85BDC9FD1C3A}</a:tableStyleId>
                  </a:tblPr>
                  <a:tblGrid>
                    <a:gridCol w="2580706"/>
                    <a:gridCol w="8334678"/>
                  </a:tblGrid>
                  <a:tr h="888522">
                    <a:tc>
                      <a:txBody>
                        <a:bodyPr/>
                        <a:lstStyle/>
                        <a:p>
                          <a:r>
                            <a:rPr lang="en-US" dirty="0" smtClean="0"/>
                            <a:t>1913</a:t>
                          </a:r>
                          <a:endParaRPr lang="en-US" dirty="0"/>
                        </a:p>
                      </a:txBody>
                      <a:tcPr/>
                    </a:tc>
                    <a:tc>
                      <a:txBody>
                        <a:bodyPr/>
                        <a:lstStyle/>
                        <a:p>
                          <a:r>
                            <a:rPr lang="en-US" dirty="0" smtClean="0"/>
                            <a:t>Andrei Markov counts 20k letters in </a:t>
                          </a:r>
                          <a:r>
                            <a:rPr lang="en-US" i="1" dirty="0" smtClean="0"/>
                            <a:t>Eugene </a:t>
                          </a:r>
                          <a:r>
                            <a:rPr lang="en-US" i="1" dirty="0" err="1" smtClean="0"/>
                            <a:t>Onegin</a:t>
                          </a:r>
                          <a:endParaRPr lang="en-US" dirty="0"/>
                        </a:p>
                      </a:txBody>
                      <a:tcPr/>
                    </a:tc>
                  </a:tr>
                  <a:tr h="888522">
                    <a:tc>
                      <a:txBody>
                        <a:bodyPr/>
                        <a:lstStyle/>
                        <a:p>
                          <a:r>
                            <a:rPr lang="en-US" dirty="0" smtClean="0"/>
                            <a:t>1948</a:t>
                          </a:r>
                          <a:endParaRPr lang="en-US" dirty="0"/>
                        </a:p>
                      </a:txBody>
                      <a:tcPr/>
                    </a:tc>
                    <a:tc>
                      <a:txBody>
                        <a:bodyPr/>
                        <a:lstStyle/>
                        <a:p>
                          <a:r>
                            <a:rPr lang="en-US" dirty="0" smtClean="0"/>
                            <a:t>Claude Shannon uses n-grams to approximate English</a:t>
                          </a:r>
                          <a:endParaRPr lang="en-US" dirty="0"/>
                        </a:p>
                      </a:txBody>
                      <a:tcPr/>
                    </a:tc>
                  </a:tr>
                  <a:tr h="888522">
                    <a:tc>
                      <a:txBody>
                        <a:bodyPr/>
                        <a:lstStyle/>
                        <a:p>
                          <a:r>
                            <a:rPr lang="en-US" dirty="0" smtClean="0"/>
                            <a:t>1956</a:t>
                          </a:r>
                          <a:endParaRPr lang="en-US" dirty="0"/>
                        </a:p>
                      </a:txBody>
                      <a:tcPr/>
                    </a:tc>
                    <a:tc>
                      <a:txBody>
                        <a:bodyPr/>
                        <a:lstStyle/>
                        <a:p>
                          <a:r>
                            <a:rPr lang="en-US" sz="1800" b="0" i="0" u="none" strike="noStrike" kern="1200" dirty="0" smtClean="0">
                              <a:solidFill>
                                <a:schemeClr val="dk1"/>
                              </a:solidFill>
                              <a:effectLst/>
                              <a:latin typeface="+mn-lt"/>
                              <a:ea typeface="+mn-ea"/>
                              <a:cs typeface="+mn-cs"/>
                            </a:rPr>
                            <a:t>Noam Chomsky </a:t>
                          </a:r>
                          <a:r>
                            <a:rPr lang="en-US" dirty="0" smtClean="0"/>
                            <a:t>decries finite-state Markov Models</a:t>
                          </a:r>
                          <a:endParaRPr lang="en-US" dirty="0"/>
                        </a:p>
                      </a:txBody>
                      <a:tcPr/>
                    </a:tc>
                  </a:tr>
                  <a:tr h="888522">
                    <a:tc>
                      <a:txBody>
                        <a:bodyPr/>
                        <a:lstStyle/>
                        <a:p>
                          <a:r>
                            <a:rPr lang="en-US" dirty="0" smtClean="0"/>
                            <a:t>1980s</a:t>
                          </a:r>
                          <a:endParaRPr lang="en-US" dirty="0"/>
                        </a:p>
                      </a:txBody>
                      <a:tcPr/>
                    </a:tc>
                    <a:tc>
                      <a:txBody>
                        <a:bodyPr/>
                        <a:lstStyle/>
                        <a:p>
                          <a:r>
                            <a:rPr lang="en-US" dirty="0" smtClean="0"/>
                            <a:t>Fred </a:t>
                          </a:r>
                          <a:r>
                            <a:rPr lang="en-US" dirty="0" err="1" smtClean="0"/>
                            <a:t>Jelinek</a:t>
                          </a:r>
                          <a:r>
                            <a:rPr lang="en-US" dirty="0" smtClean="0"/>
                            <a:t> at IBM TJ Watson uses n-grams for ASR,</a:t>
                          </a:r>
                          <a:r>
                            <a:rPr lang="en-US" baseline="0" dirty="0" smtClean="0"/>
                            <a:t> think about 2 other ideas for models: (1) MT, (2) stock market prediction</a:t>
                          </a:r>
                          <a:endParaRPr lang="en-US" dirty="0"/>
                        </a:p>
                      </a:txBody>
                      <a:tcPr/>
                    </a:tc>
                  </a:tr>
                  <a:tr h="888522">
                    <a:tc>
                      <a:txBody>
                        <a:bodyPr/>
                        <a:lstStyle/>
                        <a:p>
                          <a:r>
                            <a:rPr lang="en-US" dirty="0" smtClean="0"/>
                            <a:t>1993</a:t>
                          </a:r>
                          <a:endParaRPr lang="en-US" dirty="0"/>
                        </a:p>
                      </a:txBody>
                      <a:tcPr/>
                    </a:tc>
                    <a:tc>
                      <a:txBody>
                        <a:bodyPr/>
                        <a:lstStyle/>
                        <a:p>
                          <a:endParaRPr lang="en-US"/>
                        </a:p>
                      </a:txBody>
                      <a:tcPr>
                        <a:blipFill rotWithShape="0">
                          <a:blip r:embed="rId3"/>
                          <a:stretch>
                            <a:fillRect l="-31067" t="-403425" r="-292" b="-101370"/>
                          </a:stretch>
                        </a:blipFill>
                      </a:tcPr>
                    </a:tc>
                  </a:tr>
                  <a:tr h="888522">
                    <a:tc>
                      <a:txBody>
                        <a:bodyPr/>
                        <a:lstStyle/>
                        <a:p>
                          <a:endParaRPr lang="en-US" dirty="0"/>
                        </a:p>
                      </a:txBody>
                      <a:tcPr/>
                    </a:tc>
                    <a:tc>
                      <a:txBody>
                        <a:bodyPr/>
                        <a:lstStyle/>
                        <a:p>
                          <a:r>
                            <a:rPr lang="en-US" dirty="0" err="1" smtClean="0"/>
                            <a:t>Jelinek</a:t>
                          </a:r>
                          <a:r>
                            <a:rPr lang="en-US" dirty="0" smtClean="0"/>
                            <a:t> left IBM to found</a:t>
                          </a:r>
                          <a:r>
                            <a:rPr lang="en-US" baseline="0" dirty="0" smtClean="0"/>
                            <a:t> CLSP at JHU</a:t>
                          </a:r>
                        </a:p>
                        <a:p>
                          <a:r>
                            <a:rPr lang="en-US" baseline="0" dirty="0" smtClean="0"/>
                            <a:t>Peter Brown and Robert Mercer move to Renaissance Technology</a:t>
                          </a:r>
                          <a:endParaRPr lang="en-US" dirty="0"/>
                        </a:p>
                      </a:txBody>
                      <a:tcPr/>
                    </a:tc>
                  </a:tr>
                </a:tbl>
              </a:graphicData>
            </a:graphic>
          </p:graphicFrame>
        </mc:Fallback>
      </mc:AlternateContent>
      <p:pic>
        <p:nvPicPr>
          <p:cNvPr id="2" name="Picture 1" descr="225px-AAMarkov.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8723" y="381000"/>
            <a:ext cx="1966767" cy="2561167"/>
          </a:xfrm>
          <a:prstGeom prst="rect">
            <a:avLst/>
          </a:prstGeom>
        </p:spPr>
      </p:pic>
    </p:spTree>
    <p:extLst>
      <p:ext uri="{BB962C8B-B14F-4D97-AF65-F5344CB8AC3E}">
        <p14:creationId xmlns:p14="http://schemas.microsoft.com/office/powerpoint/2010/main" val="24648069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914400" y="1981200"/>
            <a:ext cx="10363200" cy="4114800"/>
          </a:xfrm>
          <a:prstGeom prst="rect">
            <a:avLst/>
          </a:prstGeom>
          <a:noFill/>
          <a:ln w="9525">
            <a:noFill/>
            <a:miter lim="800000"/>
            <a:headEnd/>
            <a:tailEnd/>
          </a:ln>
        </p:spPr>
        <p:txBody>
          <a:bodyPr>
            <a:prstTxWarp prst="textNoShape">
              <a:avLst/>
            </a:prstTxWarp>
          </a:bodyPr>
          <a:lstStyle/>
          <a:p>
            <a:pPr marL="457189" indent="-457189">
              <a:spcBef>
                <a:spcPct val="20000"/>
              </a:spcBef>
              <a:buClr>
                <a:schemeClr val="tx2"/>
              </a:buClr>
              <a:buBlip>
                <a:blip r:embed="rId4"/>
              </a:buBlip>
            </a:pPr>
            <a:endParaRPr lang="en-US" sz="3200">
              <a:solidFill>
                <a:srgbClr val="5400A8"/>
              </a:solidFill>
              <a:latin typeface="Tahoma" charset="0"/>
            </a:endParaRPr>
          </a:p>
          <a:p>
            <a:pPr marL="457189" indent="-457189">
              <a:spcBef>
                <a:spcPct val="20000"/>
              </a:spcBef>
              <a:buClr>
                <a:schemeClr val="tx2"/>
              </a:buClr>
              <a:buBlip>
                <a:blip r:embed="rId4"/>
              </a:buBlip>
            </a:pPr>
            <a:endParaRPr lang="en-US" sz="3200">
              <a:solidFill>
                <a:srgbClr val="5400A8"/>
              </a:solidFill>
              <a:latin typeface="Tahoma" charset="0"/>
            </a:endParaRPr>
          </a:p>
          <a:p>
            <a:pPr marL="457189" indent="-457189">
              <a:spcBef>
                <a:spcPct val="20000"/>
              </a:spcBef>
              <a:buClr>
                <a:schemeClr val="tx2"/>
              </a:buClr>
              <a:buBlip>
                <a:blip r:embed="rId4"/>
              </a:buBlip>
            </a:pPr>
            <a:endParaRPr lang="en-US" sz="3200">
              <a:solidFill>
                <a:srgbClr val="5400A8"/>
              </a:solidFill>
              <a:latin typeface="Tahoma" charset="0"/>
            </a:endParaRPr>
          </a:p>
          <a:p>
            <a:pPr marL="457189" indent="-457189">
              <a:spcBef>
                <a:spcPct val="20000"/>
              </a:spcBef>
              <a:buClr>
                <a:schemeClr val="tx2"/>
              </a:buClr>
              <a:buBlip>
                <a:blip r:embed="rId4"/>
              </a:buBlip>
            </a:pPr>
            <a:endParaRPr lang="en-US" sz="3200">
              <a:solidFill>
                <a:srgbClr val="5400A8"/>
              </a:solidFill>
              <a:latin typeface="Tahoma" charset="0"/>
            </a:endParaRPr>
          </a:p>
        </p:txBody>
      </p:sp>
      <p:sp>
        <p:nvSpPr>
          <p:cNvPr id="77829" name="Rectangle 4"/>
          <p:cNvSpPr>
            <a:spLocks noGrp="1" noChangeArrowheads="1"/>
          </p:cNvSpPr>
          <p:nvPr>
            <p:ph type="title"/>
          </p:nvPr>
        </p:nvSpPr>
        <p:spPr>
          <a:xfrm>
            <a:off x="1828800" y="177800"/>
            <a:ext cx="9956800" cy="990600"/>
          </a:xfrm>
        </p:spPr>
        <p:txBody>
          <a:bodyPr/>
          <a:lstStyle/>
          <a:p>
            <a:pPr eaLnBrk="1" hangingPunct="1"/>
            <a:r>
              <a:rPr lang="en-US" dirty="0"/>
              <a:t>Simplest case: Unigram model</a:t>
            </a:r>
          </a:p>
        </p:txBody>
      </p:sp>
      <p:sp>
        <p:nvSpPr>
          <p:cNvPr id="6" name="TextBox 5"/>
          <p:cNvSpPr txBox="1"/>
          <p:nvPr/>
        </p:nvSpPr>
        <p:spPr>
          <a:xfrm>
            <a:off x="304801" y="3707899"/>
            <a:ext cx="10769600" cy="1938992"/>
          </a:xfrm>
          <a:prstGeom prst="rect">
            <a:avLst/>
          </a:prstGeom>
          <a:noFill/>
        </p:spPr>
        <p:txBody>
          <a:bodyPr wrap="square" rtlCol="0">
            <a:spAutoFit/>
          </a:bodyPr>
          <a:lstStyle/>
          <a:p>
            <a:r>
              <a:rPr lang="en-US" sz="2000" dirty="0">
                <a:latin typeface="Courier"/>
                <a:cs typeface="Courier"/>
              </a:rPr>
              <a:t>fifth an of futures the an incorporated a a the inflation most dollars quarter in is mass</a:t>
            </a:r>
          </a:p>
          <a:p>
            <a:endParaRPr lang="en-US" sz="2000" dirty="0">
              <a:latin typeface="Courier"/>
              <a:cs typeface="Courier"/>
            </a:endParaRPr>
          </a:p>
          <a:p>
            <a:r>
              <a:rPr lang="en-US" sz="2000" dirty="0">
                <a:latin typeface="Courier"/>
                <a:cs typeface="Courier"/>
              </a:rPr>
              <a:t>thrift did eighty said hard 'm </a:t>
            </a:r>
            <a:r>
              <a:rPr lang="en-US" sz="2000" dirty="0" err="1">
                <a:latin typeface="Courier"/>
                <a:cs typeface="Courier"/>
              </a:rPr>
              <a:t>july</a:t>
            </a:r>
            <a:r>
              <a:rPr lang="en-US" sz="2000" dirty="0">
                <a:latin typeface="Courier"/>
                <a:cs typeface="Courier"/>
              </a:rPr>
              <a:t> bullish</a:t>
            </a:r>
          </a:p>
          <a:p>
            <a:endParaRPr lang="en-US" sz="2000" dirty="0">
              <a:latin typeface="Courier"/>
              <a:cs typeface="Courier"/>
            </a:endParaRPr>
          </a:p>
          <a:p>
            <a:r>
              <a:rPr lang="en-US" sz="2000" dirty="0">
                <a:latin typeface="Courier"/>
                <a:cs typeface="Courier"/>
              </a:rPr>
              <a:t>that or limited the</a:t>
            </a:r>
          </a:p>
        </p:txBody>
      </p:sp>
      <p:sp>
        <p:nvSpPr>
          <p:cNvPr id="7" name="TextBox 6"/>
          <p:cNvSpPr txBox="1"/>
          <p:nvPr/>
        </p:nvSpPr>
        <p:spPr>
          <a:xfrm>
            <a:off x="304801" y="2997120"/>
            <a:ext cx="9039141" cy="502766"/>
          </a:xfrm>
          <a:prstGeom prst="rect">
            <a:avLst/>
          </a:prstGeom>
          <a:noFill/>
        </p:spPr>
        <p:txBody>
          <a:bodyPr wrap="none" rtlCol="0">
            <a:spAutoFit/>
          </a:bodyPr>
          <a:lstStyle/>
          <a:p>
            <a:r>
              <a:rPr lang="en-US" sz="2667" dirty="0">
                <a:latin typeface="Calibri"/>
                <a:cs typeface="Calibri"/>
              </a:rPr>
              <a:t>Some automatically generated sentences from a unigram model</a:t>
            </a:r>
          </a:p>
        </p:txBody>
      </p:sp>
      <p:graphicFrame>
        <p:nvGraphicFramePr>
          <p:cNvPr id="8" name="Object 6"/>
          <p:cNvGraphicFramePr>
            <a:graphicFrameLocks noChangeAspect="1"/>
          </p:cNvGraphicFramePr>
          <p:nvPr/>
        </p:nvGraphicFramePr>
        <p:xfrm>
          <a:off x="2336800" y="1498600"/>
          <a:ext cx="6197600" cy="1396499"/>
        </p:xfrm>
        <a:graphic>
          <a:graphicData uri="http://schemas.openxmlformats.org/presentationml/2006/ole">
            <mc:AlternateContent xmlns:mc="http://schemas.openxmlformats.org/markup-compatibility/2006">
              <mc:Choice xmlns:v="urn:schemas-microsoft-com:vml" Requires="v">
                <p:oleObj spid="_x0000_s8206" name="Equation" r:id="rId5" imgW="1587500" imgH="355600" progId="Equation.3">
                  <p:embed/>
                </p:oleObj>
              </mc:Choice>
              <mc:Fallback>
                <p:oleObj name="Equation" r:id="rId5" imgW="1587500" imgH="355600" progId="Equation.3">
                  <p:embed/>
                  <p:pic>
                    <p:nvPicPr>
                      <p:cNvPr id="8"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6800" y="1498600"/>
                        <a:ext cx="6197600" cy="1396499"/>
                      </a:xfrm>
                      <a:prstGeom prst="rect">
                        <a:avLst/>
                      </a:prstGeom>
                      <a:noFill/>
                      <a:effectLst/>
                    </p:spPr>
                  </p:pic>
                </p:oleObj>
              </mc:Fallback>
            </mc:AlternateContent>
          </a:graphicData>
        </a:graphic>
      </p:graphicFrame>
    </p:spTree>
    <p:extLst>
      <p:ext uri="{BB962C8B-B14F-4D97-AF65-F5344CB8AC3E}">
        <p14:creationId xmlns:p14="http://schemas.microsoft.com/office/powerpoint/2010/main" val="2305462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1016000" y="1676400"/>
            <a:ext cx="10363200" cy="4876800"/>
          </a:xfrm>
          <a:prstGeom prst="rect">
            <a:avLst/>
          </a:prstGeom>
          <a:noFill/>
          <a:ln w="9525">
            <a:noFill/>
            <a:miter lim="800000"/>
            <a:headEnd/>
            <a:tailEnd/>
          </a:ln>
        </p:spPr>
        <p:txBody>
          <a:bodyPr>
            <a:prstTxWarp prst="textNoShape">
              <a:avLst/>
            </a:prstTxWarp>
          </a:bodyPr>
          <a:lstStyle/>
          <a:p>
            <a:pPr marL="457189" indent="-457189">
              <a:spcBef>
                <a:spcPct val="20000"/>
              </a:spcBef>
              <a:buClr>
                <a:schemeClr val="tx2"/>
              </a:buClr>
              <a:buBlip>
                <a:blip r:embed="rId4"/>
              </a:buBlip>
            </a:pPr>
            <a:r>
              <a:rPr lang="en-US" sz="3200" dirty="0">
                <a:latin typeface="Calibri"/>
                <a:cs typeface="Calibri"/>
              </a:rPr>
              <a:t>Condition on the previous word:</a:t>
            </a:r>
          </a:p>
          <a:p>
            <a:pPr marL="457189" indent="-457189">
              <a:spcBef>
                <a:spcPct val="20000"/>
              </a:spcBef>
              <a:buClr>
                <a:schemeClr val="tx2"/>
              </a:buClr>
            </a:pPr>
            <a:endParaRPr lang="en-US" sz="3200" dirty="0">
              <a:latin typeface="Tahoma" charset="0"/>
            </a:endParaRPr>
          </a:p>
          <a:p>
            <a:pPr marL="457189" indent="-457189">
              <a:spcBef>
                <a:spcPct val="20000"/>
              </a:spcBef>
              <a:buClr>
                <a:schemeClr val="tx2"/>
              </a:buClr>
            </a:pPr>
            <a:endParaRPr lang="en-US" sz="3200" dirty="0">
              <a:latin typeface="Tahoma" charset="0"/>
            </a:endParaRPr>
          </a:p>
          <a:p>
            <a:pPr marL="1066773" lvl="1" indent="-457189">
              <a:spcBef>
                <a:spcPct val="20000"/>
              </a:spcBef>
              <a:buClr>
                <a:schemeClr val="tx2"/>
              </a:buClr>
              <a:buBlip>
                <a:blip r:embed="rId4"/>
              </a:buBlip>
            </a:pPr>
            <a:endParaRPr lang="en-US" sz="3200" dirty="0">
              <a:solidFill>
                <a:srgbClr val="5400A8"/>
              </a:solidFill>
              <a:latin typeface="Tahoma" charset="0"/>
            </a:endParaRPr>
          </a:p>
          <a:p>
            <a:pPr marL="457189" indent="-457189">
              <a:spcBef>
                <a:spcPct val="20000"/>
              </a:spcBef>
              <a:buClr>
                <a:schemeClr val="tx2"/>
              </a:buClr>
              <a:buBlip>
                <a:blip r:embed="rId4"/>
              </a:buBlip>
            </a:pPr>
            <a:endParaRPr lang="en-US" sz="3200" dirty="0">
              <a:solidFill>
                <a:srgbClr val="5400A8"/>
              </a:solidFill>
              <a:latin typeface="Tahoma" charset="0"/>
            </a:endParaRPr>
          </a:p>
          <a:p>
            <a:pPr marL="457189" indent="-457189">
              <a:spcBef>
                <a:spcPct val="20000"/>
              </a:spcBef>
              <a:buClr>
                <a:schemeClr val="tx2"/>
              </a:buClr>
              <a:buBlip>
                <a:blip r:embed="rId4"/>
              </a:buBlip>
            </a:pPr>
            <a:endParaRPr lang="en-US" sz="3200" dirty="0">
              <a:solidFill>
                <a:srgbClr val="5400A8"/>
              </a:solidFill>
              <a:latin typeface="Tahoma" charset="0"/>
            </a:endParaRPr>
          </a:p>
        </p:txBody>
      </p:sp>
      <p:sp>
        <p:nvSpPr>
          <p:cNvPr id="77829" name="Rectangle 4"/>
          <p:cNvSpPr>
            <a:spLocks noGrp="1" noChangeArrowheads="1"/>
          </p:cNvSpPr>
          <p:nvPr>
            <p:ph type="title"/>
          </p:nvPr>
        </p:nvSpPr>
        <p:spPr/>
        <p:txBody>
          <a:bodyPr/>
          <a:lstStyle/>
          <a:p>
            <a:pPr eaLnBrk="1" hangingPunct="1"/>
            <a:r>
              <a:rPr lang="en-US"/>
              <a:t>Bigram model</a:t>
            </a:r>
          </a:p>
        </p:txBody>
      </p:sp>
      <p:sp>
        <p:nvSpPr>
          <p:cNvPr id="7" name="TextBox 6"/>
          <p:cNvSpPr txBox="1"/>
          <p:nvPr/>
        </p:nvSpPr>
        <p:spPr>
          <a:xfrm>
            <a:off x="281354" y="3506212"/>
            <a:ext cx="11480800" cy="2554545"/>
          </a:xfrm>
          <a:prstGeom prst="rect">
            <a:avLst/>
          </a:prstGeom>
          <a:noFill/>
        </p:spPr>
        <p:txBody>
          <a:bodyPr wrap="square" rtlCol="0">
            <a:spAutoFit/>
          </a:bodyPr>
          <a:lstStyle/>
          <a:p>
            <a:r>
              <a:rPr lang="en-US" sz="2000" dirty="0" err="1">
                <a:latin typeface="Courier"/>
                <a:cs typeface="Courier"/>
              </a:rPr>
              <a:t>texaco</a:t>
            </a:r>
            <a:r>
              <a:rPr lang="en-US" sz="2000" dirty="0">
                <a:latin typeface="Courier"/>
                <a:cs typeface="Courier"/>
              </a:rPr>
              <a:t> rose one in this issue is pursuing growth in a boiler house said </a:t>
            </a:r>
            <a:r>
              <a:rPr lang="en-US" sz="2000" dirty="0" err="1">
                <a:latin typeface="Courier"/>
                <a:cs typeface="Courier"/>
              </a:rPr>
              <a:t>mr.</a:t>
            </a:r>
            <a:r>
              <a:rPr lang="en-US" sz="2000" dirty="0">
                <a:latin typeface="Courier"/>
                <a:cs typeface="Courier"/>
              </a:rPr>
              <a:t> </a:t>
            </a:r>
            <a:r>
              <a:rPr lang="en-US" sz="2000" dirty="0" err="1">
                <a:latin typeface="Courier"/>
                <a:cs typeface="Courier"/>
              </a:rPr>
              <a:t>gurria</a:t>
            </a:r>
            <a:r>
              <a:rPr lang="en-US" sz="2000" dirty="0">
                <a:latin typeface="Courier"/>
                <a:cs typeface="Courier"/>
              </a:rPr>
              <a:t> </a:t>
            </a:r>
            <a:r>
              <a:rPr lang="en-US" sz="2000" dirty="0" err="1">
                <a:latin typeface="Courier"/>
                <a:cs typeface="Courier"/>
              </a:rPr>
              <a:t>mexico</a:t>
            </a:r>
            <a:r>
              <a:rPr lang="en-US" sz="2000" dirty="0">
                <a:latin typeface="Courier"/>
                <a:cs typeface="Courier"/>
              </a:rPr>
              <a:t> 's motion control proposal </a:t>
            </a:r>
          </a:p>
          <a:p>
            <a:endParaRPr lang="en-US" sz="2000" dirty="0">
              <a:latin typeface="Courier"/>
              <a:cs typeface="Courier"/>
            </a:endParaRPr>
          </a:p>
          <a:p>
            <a:r>
              <a:rPr lang="en-US" sz="2000" dirty="0">
                <a:latin typeface="Courier"/>
                <a:cs typeface="Courier"/>
              </a:rPr>
              <a:t>without permission from five hundred fifty five yen </a:t>
            </a:r>
          </a:p>
          <a:p>
            <a:endParaRPr lang="en-US" sz="2000" dirty="0">
              <a:latin typeface="Courier"/>
              <a:cs typeface="Courier"/>
            </a:endParaRPr>
          </a:p>
          <a:p>
            <a:r>
              <a:rPr lang="en-US" sz="2000" dirty="0">
                <a:latin typeface="Courier"/>
                <a:cs typeface="Courier"/>
              </a:rPr>
              <a:t>outside new car parking lot of the agreement reached</a:t>
            </a:r>
          </a:p>
          <a:p>
            <a:endParaRPr lang="en-US" sz="2000" dirty="0">
              <a:latin typeface="Courier"/>
              <a:cs typeface="Courier"/>
            </a:endParaRPr>
          </a:p>
          <a:p>
            <a:r>
              <a:rPr lang="en-US" sz="2000" dirty="0">
                <a:latin typeface="Courier"/>
                <a:cs typeface="Courier"/>
              </a:rPr>
              <a:t>this would be a record </a:t>
            </a:r>
            <a:r>
              <a:rPr lang="en-US" sz="2000" dirty="0" err="1">
                <a:latin typeface="Courier"/>
                <a:cs typeface="Courier"/>
              </a:rPr>
              <a:t>november</a:t>
            </a:r>
            <a:endParaRPr lang="en-US" sz="2000" dirty="0">
              <a:latin typeface="Courier"/>
              <a:cs typeface="Courier"/>
            </a:endParaRPr>
          </a:p>
        </p:txBody>
      </p:sp>
      <p:graphicFrame>
        <p:nvGraphicFramePr>
          <p:cNvPr id="6" name="Object 3"/>
          <p:cNvGraphicFramePr>
            <a:graphicFrameLocks noChangeAspect="1"/>
          </p:cNvGraphicFramePr>
          <p:nvPr/>
        </p:nvGraphicFramePr>
        <p:xfrm>
          <a:off x="1016001" y="2514601"/>
          <a:ext cx="8993716" cy="795391"/>
        </p:xfrm>
        <a:graphic>
          <a:graphicData uri="http://schemas.openxmlformats.org/presentationml/2006/ole">
            <mc:AlternateContent xmlns:mc="http://schemas.openxmlformats.org/markup-compatibility/2006">
              <mc:Choice xmlns:v="urn:schemas-microsoft-com:vml" Requires="v">
                <p:oleObj spid="_x0000_s9230" name="Equation" r:id="rId5" imgW="2019300" imgH="177800" progId="Equation.3">
                  <p:embed/>
                </p:oleObj>
              </mc:Choice>
              <mc:Fallback>
                <p:oleObj name="Equation" r:id="rId5" imgW="2019300" imgH="177800" progId="Equation.3">
                  <p:embed/>
                  <p:pic>
                    <p:nvPicPr>
                      <p:cNvPr id="6"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001" y="2514601"/>
                        <a:ext cx="8993716" cy="795391"/>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23067819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Rectangle 4"/>
          <p:cNvSpPr>
            <a:spLocks noGrp="1" noChangeArrowheads="1"/>
          </p:cNvSpPr>
          <p:nvPr>
            <p:ph type="title"/>
          </p:nvPr>
        </p:nvSpPr>
        <p:spPr/>
        <p:txBody>
          <a:bodyPr/>
          <a:lstStyle/>
          <a:p>
            <a:r>
              <a:rPr lang="en-US"/>
              <a:t>N-gram models</a:t>
            </a:r>
            <a:endParaRPr lang="en-US" dirty="0"/>
          </a:p>
        </p:txBody>
      </p:sp>
      <p:sp>
        <p:nvSpPr>
          <p:cNvPr id="2" name="Content Placeholder 1"/>
          <p:cNvSpPr>
            <a:spLocks noGrp="1"/>
          </p:cNvSpPr>
          <p:nvPr>
            <p:ph idx="1"/>
          </p:nvPr>
        </p:nvSpPr>
        <p:spPr>
          <a:xfrm>
            <a:off x="406400" y="1803400"/>
            <a:ext cx="11379200" cy="4876800"/>
          </a:xfrm>
        </p:spPr>
        <p:txBody>
          <a:bodyPr>
            <a:normAutofit/>
          </a:bodyPr>
          <a:lstStyle/>
          <a:p>
            <a:r>
              <a:rPr lang="en-US" dirty="0"/>
              <a:t>We can extend to trigrams, 4-grams, 5-grams</a:t>
            </a:r>
          </a:p>
          <a:p>
            <a:r>
              <a:rPr lang="en-US" dirty="0"/>
              <a:t>In general this is an insufficient model of language</a:t>
            </a:r>
          </a:p>
          <a:p>
            <a:pPr lvl="1"/>
            <a:r>
              <a:rPr lang="en-US" dirty="0"/>
              <a:t>because language has </a:t>
            </a:r>
            <a:r>
              <a:rPr lang="en-US" b="1" dirty="0">
                <a:solidFill>
                  <a:srgbClr val="008000"/>
                </a:solidFill>
              </a:rPr>
              <a:t>long-distance dependencies</a:t>
            </a:r>
            <a:r>
              <a:rPr lang="en-US" dirty="0"/>
              <a:t>:</a:t>
            </a:r>
          </a:p>
          <a:p>
            <a:pPr marL="609585" lvl="1" indent="0">
              <a:buNone/>
            </a:pPr>
            <a:endParaRPr lang="en-US" dirty="0"/>
          </a:p>
          <a:p>
            <a:pPr marL="609585" lvl="1" indent="0">
              <a:buNone/>
            </a:pPr>
            <a:r>
              <a:rPr lang="en-US" dirty="0"/>
              <a:t>“The computer(s) which I had just put into the machine room on the fifth floor is (are) crashing.”</a:t>
            </a:r>
          </a:p>
          <a:p>
            <a:pPr lvl="1"/>
            <a:endParaRPr lang="en-US" dirty="0"/>
          </a:p>
          <a:p>
            <a:r>
              <a:rPr lang="en-US" dirty="0"/>
              <a:t>But we can often get away with N-gram models</a:t>
            </a:r>
          </a:p>
        </p:txBody>
      </p:sp>
    </p:spTree>
    <p:extLst>
      <p:ext uri="{BB962C8B-B14F-4D97-AF65-F5344CB8AC3E}">
        <p14:creationId xmlns:p14="http://schemas.microsoft.com/office/powerpoint/2010/main" val="3893809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Modeling</a:t>
            </a:r>
          </a:p>
        </p:txBody>
      </p:sp>
      <p:sp>
        <p:nvSpPr>
          <p:cNvPr id="3" name="Text Placeholder 2"/>
          <p:cNvSpPr>
            <a:spLocks noGrp="1"/>
          </p:cNvSpPr>
          <p:nvPr>
            <p:ph type="body" idx="1"/>
          </p:nvPr>
        </p:nvSpPr>
        <p:spPr/>
        <p:txBody>
          <a:bodyPr/>
          <a:lstStyle/>
          <a:p>
            <a:r>
              <a:rPr lang="en-US" dirty="0">
                <a:solidFill>
                  <a:srgbClr val="A50021"/>
                </a:solidFill>
                <a:latin typeface="Calibri" charset="0"/>
              </a:rPr>
              <a:t>Estimating N-gram Probabilities</a:t>
            </a:r>
            <a:endParaRPr lang="en-US" dirty="0">
              <a:latin typeface="Calibri" charset="0"/>
            </a:endParaRPr>
          </a:p>
          <a:p>
            <a:endParaRPr lang="en-US" dirty="0"/>
          </a:p>
        </p:txBody>
      </p:sp>
    </p:spTree>
    <p:extLst>
      <p:ext uri="{BB962C8B-B14F-4D97-AF65-F5344CB8AC3E}">
        <p14:creationId xmlns:p14="http://schemas.microsoft.com/office/powerpoint/2010/main" val="33041657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Rectangle 2"/>
          <p:cNvSpPr>
            <a:spLocks noGrp="1" noChangeArrowheads="1"/>
          </p:cNvSpPr>
          <p:nvPr>
            <p:ph type="title"/>
          </p:nvPr>
        </p:nvSpPr>
        <p:spPr/>
        <p:txBody>
          <a:bodyPr/>
          <a:lstStyle/>
          <a:p>
            <a:pPr eaLnBrk="1" hangingPunct="1"/>
            <a:r>
              <a:rPr lang="en-US"/>
              <a:t>Estimating bigram probabilities</a:t>
            </a:r>
          </a:p>
        </p:txBody>
      </p:sp>
      <p:sp>
        <p:nvSpPr>
          <p:cNvPr id="79878" name="Rectangle 3"/>
          <p:cNvSpPr>
            <a:spLocks noGrp="1" noChangeArrowheads="1"/>
          </p:cNvSpPr>
          <p:nvPr>
            <p:ph sz="quarter" idx="1"/>
          </p:nvPr>
        </p:nvSpPr>
        <p:spPr/>
        <p:txBody>
          <a:bodyPr/>
          <a:lstStyle/>
          <a:p>
            <a:pPr eaLnBrk="1" hangingPunct="1"/>
            <a:r>
              <a:rPr lang="en-US">
                <a:latin typeface="Calibri" charset="0"/>
              </a:rPr>
              <a:t>The Maximum Likelihood Estimate</a:t>
            </a:r>
          </a:p>
        </p:txBody>
      </p:sp>
      <p:graphicFrame>
        <p:nvGraphicFramePr>
          <p:cNvPr id="7" name="Object 3"/>
          <p:cNvGraphicFramePr>
            <a:graphicFrameLocks noChangeAspect="1"/>
          </p:cNvGraphicFramePr>
          <p:nvPr>
            <p:extLst>
              <p:ext uri="{D42A27DB-BD31-4B8C-83A1-F6EECF244321}">
                <p14:modId xmlns:p14="http://schemas.microsoft.com/office/powerpoint/2010/main" val="2575644381"/>
              </p:ext>
            </p:extLst>
          </p:nvPr>
        </p:nvGraphicFramePr>
        <p:xfrm>
          <a:off x="2352430" y="2163890"/>
          <a:ext cx="7213600" cy="1671672"/>
        </p:xfrm>
        <a:graphic>
          <a:graphicData uri="http://schemas.openxmlformats.org/presentationml/2006/ole">
            <mc:AlternateContent xmlns:mc="http://schemas.openxmlformats.org/markup-compatibility/2006">
              <mc:Choice xmlns:v="urn:schemas-microsoft-com:vml" Requires="v">
                <p:oleObj spid="_x0000_s10267" name="Equation" r:id="rId4" imgW="1752600" imgH="406400" progId="Equation.3">
                  <p:embed/>
                </p:oleObj>
              </mc:Choice>
              <mc:Fallback>
                <p:oleObj name="Equation" r:id="rId4" imgW="1752600" imgH="406400" progId="Equation.3">
                  <p:embed/>
                  <p:pic>
                    <p:nvPicPr>
                      <p:cNvPr id="7"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2430" y="2163890"/>
                        <a:ext cx="7213600" cy="1671672"/>
                      </a:xfrm>
                      <a:prstGeom prst="rect">
                        <a:avLst/>
                      </a:prstGeom>
                      <a:noFill/>
                      <a:ln>
                        <a:noFill/>
                      </a:ln>
                      <a:effectLst/>
                    </p:spPr>
                  </p:pic>
                </p:oleObj>
              </mc:Fallback>
            </mc:AlternateContent>
          </a:graphicData>
        </a:graphic>
      </p:graphicFrame>
      <p:graphicFrame>
        <p:nvGraphicFramePr>
          <p:cNvPr id="8" name="Object 4"/>
          <p:cNvGraphicFramePr>
            <a:graphicFrameLocks noChangeAspect="1"/>
          </p:cNvGraphicFramePr>
          <p:nvPr>
            <p:extLst>
              <p:ext uri="{D42A27DB-BD31-4B8C-83A1-F6EECF244321}">
                <p14:modId xmlns:p14="http://schemas.microsoft.com/office/powerpoint/2010/main" val="3876481269"/>
              </p:ext>
            </p:extLst>
          </p:nvPr>
        </p:nvGraphicFramePr>
        <p:xfrm>
          <a:off x="2828915" y="4602290"/>
          <a:ext cx="6117088" cy="1671672"/>
        </p:xfrm>
        <a:graphic>
          <a:graphicData uri="http://schemas.openxmlformats.org/presentationml/2006/ole">
            <mc:AlternateContent xmlns:mc="http://schemas.openxmlformats.org/markup-compatibility/2006">
              <mc:Choice xmlns:v="urn:schemas-microsoft-com:vml" Requires="v">
                <p:oleObj spid="_x0000_s10268" name="Equation" r:id="rId6" imgW="1485900" imgH="406400" progId="Equation.3">
                  <p:embed/>
                </p:oleObj>
              </mc:Choice>
              <mc:Fallback>
                <p:oleObj name="Equation" r:id="rId6" imgW="1485900" imgH="406400" progId="Equation.3">
                  <p:embed/>
                  <p:pic>
                    <p:nvPicPr>
                      <p:cNvPr id="8"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28915" y="4602290"/>
                        <a:ext cx="6117088" cy="167167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611853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B0887-51E0-5B4C-B97F-0307EF75B317}"/>
              </a:ext>
            </a:extLst>
          </p:cNvPr>
          <p:cNvSpPr>
            <a:spLocks noGrp="1"/>
          </p:cNvSpPr>
          <p:nvPr>
            <p:ph type="title"/>
          </p:nvPr>
        </p:nvSpPr>
        <p:spPr/>
        <p:txBody>
          <a:bodyPr/>
          <a:lstStyle/>
          <a:p>
            <a:r>
              <a:rPr lang="en-US" dirty="0"/>
              <a:t>What Probabilities Are About</a:t>
            </a:r>
          </a:p>
        </p:txBody>
      </p:sp>
      <p:sp>
        <p:nvSpPr>
          <p:cNvPr id="3" name="Content Placeholder 2">
            <a:extLst>
              <a:ext uri="{FF2B5EF4-FFF2-40B4-BE49-F238E27FC236}">
                <a16:creationId xmlns:a16="http://schemas.microsoft.com/office/drawing/2014/main" id="{41A1D216-05C4-6149-A5BB-C360F31BF885}"/>
              </a:ext>
            </a:extLst>
          </p:cNvPr>
          <p:cNvSpPr>
            <a:spLocks noGrp="1"/>
          </p:cNvSpPr>
          <p:nvPr>
            <p:ph idx="1"/>
          </p:nvPr>
        </p:nvSpPr>
        <p:spPr/>
        <p:txBody>
          <a:bodyPr/>
          <a:lstStyle/>
          <a:p>
            <a:r>
              <a:rPr lang="en-US" dirty="0"/>
              <a:t>Like logical assertions, probabilities are about </a:t>
            </a:r>
            <a:r>
              <a:rPr lang="en-US" b="1" dirty="0"/>
              <a:t>possible worlds</a:t>
            </a:r>
            <a:r>
              <a:rPr lang="en-US" dirty="0"/>
              <a:t>.  Instead of strictly ruling out possibilities (where a logical assertion is false), probabilities quantify </a:t>
            </a:r>
            <a:r>
              <a:rPr lang="en-US" b="1" dirty="0"/>
              <a:t>how likely </a:t>
            </a:r>
            <a:r>
              <a:rPr lang="en-US" dirty="0"/>
              <a:t>a particular possible world is. </a:t>
            </a:r>
          </a:p>
          <a:p>
            <a:r>
              <a:rPr lang="en-US" dirty="0"/>
              <a:t>In probability theory, the possible worlds are called the</a:t>
            </a:r>
            <a:r>
              <a:rPr lang="en-US" b="1" dirty="0"/>
              <a:t> sample space</a:t>
            </a:r>
            <a:r>
              <a:rPr lang="en-US" dirty="0"/>
              <a:t>, and they </a:t>
            </a:r>
            <a:r>
              <a:rPr lang="en-US" b="1" dirty="0"/>
              <a:t>mutually exclusive </a:t>
            </a:r>
            <a:r>
              <a:rPr lang="en-US" dirty="0"/>
              <a:t>and </a:t>
            </a:r>
            <a:r>
              <a:rPr lang="en-US" b="1" dirty="0"/>
              <a:t>exhaustive.  </a:t>
            </a:r>
          </a:p>
          <a:p>
            <a:r>
              <a:rPr lang="en-US" dirty="0"/>
              <a:t>A fully specified probability model associates a probability </a:t>
            </a:r>
            <a:r>
              <a:rPr lang="en-US" b="1" dirty="0"/>
              <a:t>P(𝑤)</a:t>
            </a:r>
            <a:r>
              <a:rPr lang="en-US" dirty="0"/>
              <a:t> with each possible world </a:t>
            </a:r>
            <a:r>
              <a:rPr lang="en-US" b="1" dirty="0"/>
              <a:t>𝑤</a:t>
            </a:r>
            <a:r>
              <a:rPr lang="en-US" dirty="0"/>
              <a:t>.  </a:t>
            </a:r>
          </a:p>
          <a:p>
            <a:endParaRPr lang="en-US" dirty="0"/>
          </a:p>
        </p:txBody>
      </p:sp>
    </p:spTree>
    <p:extLst>
      <p:ext uri="{BB962C8B-B14F-4D97-AF65-F5344CB8AC3E}">
        <p14:creationId xmlns:p14="http://schemas.microsoft.com/office/powerpoint/2010/main" val="6976288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1828800" y="274637"/>
            <a:ext cx="9855200" cy="919163"/>
          </a:xfrm>
        </p:spPr>
        <p:txBody>
          <a:bodyPr/>
          <a:lstStyle/>
          <a:p>
            <a:pPr eaLnBrk="1" hangingPunct="1"/>
            <a:r>
              <a:rPr lang="en-US" dirty="0"/>
              <a:t>An example</a:t>
            </a:r>
          </a:p>
        </p:txBody>
      </p:sp>
      <p:sp>
        <p:nvSpPr>
          <p:cNvPr id="81923" name="Rectangle 3"/>
          <p:cNvSpPr>
            <a:spLocks noGrp="1" noChangeArrowheads="1"/>
          </p:cNvSpPr>
          <p:nvPr>
            <p:ph sz="quarter" idx="1"/>
          </p:nvPr>
        </p:nvSpPr>
        <p:spPr>
          <a:xfrm>
            <a:off x="5181600" y="1803400"/>
            <a:ext cx="7213600" cy="2032000"/>
          </a:xfrm>
        </p:spPr>
        <p:txBody>
          <a:bodyPr/>
          <a:lstStyle/>
          <a:p>
            <a:pPr eaLnBrk="1" hangingPunct="1">
              <a:lnSpc>
                <a:spcPct val="90000"/>
              </a:lnSpc>
              <a:buNone/>
            </a:pPr>
            <a:r>
              <a:rPr lang="en-US" sz="3200" dirty="0">
                <a:latin typeface="Calibri" charset="0"/>
              </a:rPr>
              <a:t>&lt;s&gt; I am Sam &lt;/s&gt;</a:t>
            </a:r>
          </a:p>
          <a:p>
            <a:pPr eaLnBrk="1" hangingPunct="1">
              <a:lnSpc>
                <a:spcPct val="90000"/>
              </a:lnSpc>
              <a:buNone/>
            </a:pPr>
            <a:r>
              <a:rPr lang="en-US" sz="3200" dirty="0">
                <a:latin typeface="Calibri" charset="0"/>
              </a:rPr>
              <a:t>&lt;s&gt; Sam I am &lt;/s&gt;</a:t>
            </a:r>
          </a:p>
          <a:p>
            <a:pPr eaLnBrk="1" hangingPunct="1">
              <a:lnSpc>
                <a:spcPct val="90000"/>
              </a:lnSpc>
              <a:buNone/>
            </a:pPr>
            <a:r>
              <a:rPr lang="en-US" sz="3200" dirty="0">
                <a:latin typeface="Calibri" charset="0"/>
              </a:rPr>
              <a:t>&lt;s&gt; I do not like green eggs and ham &lt;/s&gt;</a:t>
            </a:r>
          </a:p>
          <a:p>
            <a:pPr marL="0" indent="0">
              <a:buNone/>
            </a:pPr>
            <a:endParaRPr lang="en-US" sz="2667" dirty="0">
              <a:latin typeface="Calibri" charset="0"/>
            </a:endParaRPr>
          </a:p>
          <a:p>
            <a:pPr eaLnBrk="1" hangingPunct="1">
              <a:lnSpc>
                <a:spcPct val="90000"/>
              </a:lnSpc>
            </a:pPr>
            <a:endParaRPr lang="en-US" sz="2667" dirty="0">
              <a:latin typeface="Calibri" charset="0"/>
            </a:endParaRPr>
          </a:p>
          <a:p>
            <a:pPr eaLnBrk="1" hangingPunct="1">
              <a:lnSpc>
                <a:spcPct val="90000"/>
              </a:lnSpc>
            </a:pPr>
            <a:endParaRPr lang="en-US" sz="2667" dirty="0">
              <a:latin typeface="Calibri" charset="0"/>
            </a:endParaRPr>
          </a:p>
          <a:p>
            <a:pPr eaLnBrk="1" hangingPunct="1">
              <a:lnSpc>
                <a:spcPct val="90000"/>
              </a:lnSpc>
            </a:pPr>
            <a:endParaRPr lang="en-US" sz="2667" dirty="0">
              <a:latin typeface="Calibri" charset="0"/>
            </a:endParaRPr>
          </a:p>
          <a:p>
            <a:pPr eaLnBrk="1" hangingPunct="1">
              <a:lnSpc>
                <a:spcPct val="90000"/>
              </a:lnSpc>
            </a:pPr>
            <a:endParaRPr lang="en-US" sz="2667" dirty="0">
              <a:latin typeface="Calibri" charset="0"/>
            </a:endParaRPr>
          </a:p>
          <a:p>
            <a:pPr eaLnBrk="1" hangingPunct="1">
              <a:lnSpc>
                <a:spcPct val="90000"/>
              </a:lnSpc>
            </a:pPr>
            <a:endParaRPr lang="en-US" sz="2667" dirty="0">
              <a:latin typeface="Calibri" charset="0"/>
            </a:endParaRPr>
          </a:p>
          <a:p>
            <a:pPr eaLnBrk="1" hangingPunct="1">
              <a:lnSpc>
                <a:spcPct val="90000"/>
              </a:lnSpc>
            </a:pPr>
            <a:endParaRPr lang="en-US" sz="2667" dirty="0">
              <a:latin typeface="Calibri" charset="0"/>
            </a:endParaRPr>
          </a:p>
        </p:txBody>
      </p:sp>
      <p:pic>
        <p:nvPicPr>
          <p:cNvPr id="6" name="Picture 7" descr="sam.tiff"/>
          <p:cNvPicPr>
            <a:picLocks noChangeAspect="1"/>
          </p:cNvPicPr>
          <p:nvPr/>
        </p:nvPicPr>
        <p:blipFill>
          <a:blip r:embed="rId4"/>
          <a:srcRect/>
          <a:stretch>
            <a:fillRect/>
          </a:stretch>
        </p:blipFill>
        <p:spPr bwMode="auto">
          <a:xfrm>
            <a:off x="304800" y="4394376"/>
            <a:ext cx="11684000" cy="1269824"/>
          </a:xfrm>
          <a:prstGeom prst="rect">
            <a:avLst/>
          </a:prstGeom>
          <a:noFill/>
          <a:ln w="9525">
            <a:noFill/>
            <a:miter lim="800000"/>
            <a:headEnd/>
            <a:tailEnd/>
          </a:ln>
        </p:spPr>
      </p:pic>
      <p:graphicFrame>
        <p:nvGraphicFramePr>
          <p:cNvPr id="8" name="Object 4"/>
          <p:cNvGraphicFramePr>
            <a:graphicFrameLocks noChangeAspect="1"/>
          </p:cNvGraphicFramePr>
          <p:nvPr/>
        </p:nvGraphicFramePr>
        <p:xfrm>
          <a:off x="203200" y="2071593"/>
          <a:ext cx="4572000" cy="1249431"/>
        </p:xfrm>
        <a:graphic>
          <a:graphicData uri="http://schemas.openxmlformats.org/presentationml/2006/ole">
            <mc:AlternateContent xmlns:mc="http://schemas.openxmlformats.org/markup-compatibility/2006">
              <mc:Choice xmlns:v="urn:schemas-microsoft-com:vml" Requires="v">
                <p:oleObj spid="_x0000_s11278" name="Equation" r:id="rId5" imgW="1485900" imgH="406400" progId="Equation.3">
                  <p:embed/>
                </p:oleObj>
              </mc:Choice>
              <mc:Fallback>
                <p:oleObj name="Equation" r:id="rId5" imgW="1485900" imgH="406400" progId="Equation.3">
                  <p:embed/>
                  <p:pic>
                    <p:nvPicPr>
                      <p:cNvPr id="8"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200" y="2071593"/>
                        <a:ext cx="4572000" cy="124943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296274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for MLE</a:t>
            </a:r>
          </a:p>
        </p:txBody>
      </p:sp>
      <p:sp>
        <p:nvSpPr>
          <p:cNvPr id="3" name="Content Placeholder 2"/>
          <p:cNvSpPr>
            <a:spLocks noGrp="1"/>
          </p:cNvSpPr>
          <p:nvPr>
            <p:ph idx="1"/>
          </p:nvPr>
        </p:nvSpPr>
        <p:spPr/>
        <p:txBody>
          <a:bodyPr/>
          <a:lstStyle/>
          <a:p>
            <a:r>
              <a:rPr lang="en-US" dirty="0"/>
              <a:t>Zeros</a:t>
            </a:r>
          </a:p>
          <a:p>
            <a:endParaRPr lang="en-US" dirty="0"/>
          </a:p>
          <a:p>
            <a:endParaRPr lang="en-US" dirty="0"/>
          </a:p>
          <a:p>
            <a:endParaRPr lang="en-US" dirty="0"/>
          </a:p>
          <a:p>
            <a:endParaRPr lang="en-US" dirty="0"/>
          </a:p>
          <a:p>
            <a:endParaRPr lang="en-US" dirty="0"/>
          </a:p>
          <a:p>
            <a:endParaRPr lang="en-US" dirty="0"/>
          </a:p>
          <a:p>
            <a:endParaRPr lang="en-US" dirty="0"/>
          </a:p>
          <a:p>
            <a:r>
              <a:rPr lang="en-US" dirty="0">
                <a:solidFill>
                  <a:srgbClr val="404040"/>
                </a:solidFill>
                <a:latin typeface="Calibri" charset="0"/>
              </a:rPr>
              <a:t>P(</a:t>
            </a:r>
            <a:r>
              <a:rPr lang="en-US" dirty="0" err="1">
                <a:solidFill>
                  <a:srgbClr val="404040"/>
                </a:solidFill>
                <a:latin typeface="Calibri" charset="0"/>
              </a:rPr>
              <a:t>memo|denied</a:t>
            </a:r>
            <a:r>
              <a:rPr lang="en-US" dirty="0">
                <a:solidFill>
                  <a:srgbClr val="404040"/>
                </a:solidFill>
                <a:latin typeface="Calibri" charset="0"/>
              </a:rPr>
              <a:t> the) = 0</a:t>
            </a:r>
          </a:p>
          <a:p>
            <a:r>
              <a:rPr lang="en-US" dirty="0">
                <a:solidFill>
                  <a:srgbClr val="404040"/>
                </a:solidFill>
                <a:latin typeface="Calibri" charset="0"/>
              </a:rPr>
              <a:t>And we also assign 0 probability to all sentences containing it!</a:t>
            </a: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965434357"/>
              </p:ext>
            </p:extLst>
          </p:nvPr>
        </p:nvGraphicFramePr>
        <p:xfrm>
          <a:off x="905701" y="2000738"/>
          <a:ext cx="9168330" cy="1849120"/>
        </p:xfrm>
        <a:graphic>
          <a:graphicData uri="http://schemas.openxmlformats.org/drawingml/2006/table">
            <a:tbl>
              <a:tblPr firstRow="1" bandRow="1">
                <a:tableStyleId>{5C22544A-7EE6-4342-B048-85BDC9FD1C3A}</a:tableStyleId>
              </a:tblPr>
              <a:tblGrid>
                <a:gridCol w="4584165">
                  <a:extLst>
                    <a:ext uri="{9D8B030D-6E8A-4147-A177-3AD203B41FA5}">
                      <a16:colId xmlns:a16="http://schemas.microsoft.com/office/drawing/2014/main" val="20000"/>
                    </a:ext>
                  </a:extLst>
                </a:gridCol>
                <a:gridCol w="4584165">
                  <a:extLst>
                    <a:ext uri="{9D8B030D-6E8A-4147-A177-3AD203B41FA5}">
                      <a16:colId xmlns:a16="http://schemas.microsoft.com/office/drawing/2014/main" val="20001"/>
                    </a:ext>
                  </a:extLst>
                </a:gridCol>
              </a:tblGrid>
              <a:tr h="261367">
                <a:tc>
                  <a:txBody>
                    <a:bodyPr/>
                    <a:lstStyle/>
                    <a:p>
                      <a:r>
                        <a:rPr lang="en-US" dirty="0"/>
                        <a:t>Train</a:t>
                      </a:r>
                    </a:p>
                  </a:txBody>
                  <a:tcPr/>
                </a:tc>
                <a:tc>
                  <a:txBody>
                    <a:bodyPr/>
                    <a:lstStyle/>
                    <a:p>
                      <a:r>
                        <a:rPr lang="en-US" dirty="0"/>
                        <a:t>Test</a:t>
                      </a:r>
                    </a:p>
                  </a:txBody>
                  <a:tcPr/>
                </a:tc>
                <a:extLst>
                  <a:ext uri="{0D108BD9-81ED-4DB2-BD59-A6C34878D82A}">
                    <a16:rowId xmlns:a16="http://schemas.microsoft.com/office/drawing/2014/main" val="10000"/>
                  </a:ext>
                </a:extLst>
              </a:tr>
              <a:tr h="370840">
                <a:tc>
                  <a:txBody>
                    <a:bodyPr/>
                    <a:lstStyle/>
                    <a:p>
                      <a:r>
                        <a:rPr lang="en-US" dirty="0"/>
                        <a:t>denied the allegations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denied the memo</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denied the reports</a:t>
                      </a:r>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denied the claims</a:t>
                      </a:r>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denied the requests</a:t>
                      </a:r>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9317290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for MLE</a:t>
            </a:r>
          </a:p>
        </p:txBody>
      </p:sp>
      <p:sp>
        <p:nvSpPr>
          <p:cNvPr id="3" name="Content Placeholder 2"/>
          <p:cNvSpPr>
            <a:spLocks noGrp="1"/>
          </p:cNvSpPr>
          <p:nvPr>
            <p:ph idx="1"/>
          </p:nvPr>
        </p:nvSpPr>
        <p:spPr/>
        <p:txBody>
          <a:bodyPr/>
          <a:lstStyle/>
          <a:p>
            <a:r>
              <a:rPr lang="en-US" dirty="0"/>
              <a:t>Out of vocabulary items (OOV)</a:t>
            </a:r>
          </a:p>
          <a:p>
            <a:r>
              <a:rPr lang="en-US" dirty="0"/>
              <a:t>&lt;</a:t>
            </a:r>
            <a:r>
              <a:rPr lang="en-US" dirty="0" err="1"/>
              <a:t>unk</a:t>
            </a:r>
            <a:r>
              <a:rPr lang="en-US" dirty="0"/>
              <a:t>&gt; to deal with OOVs</a:t>
            </a:r>
          </a:p>
          <a:p>
            <a:r>
              <a:rPr lang="en-US" dirty="0"/>
              <a:t>Fixed lexicon L of size V</a:t>
            </a:r>
          </a:p>
          <a:p>
            <a:r>
              <a:rPr lang="en-US" dirty="0"/>
              <a:t>Normalize training data by replacing any word not in L with &lt;</a:t>
            </a:r>
            <a:r>
              <a:rPr lang="en-US" dirty="0" err="1"/>
              <a:t>unk</a:t>
            </a:r>
            <a:r>
              <a:rPr lang="en-US" dirty="0"/>
              <a:t>&gt;</a:t>
            </a:r>
          </a:p>
          <a:p>
            <a:endParaRPr lang="en-US" dirty="0"/>
          </a:p>
          <a:p>
            <a:r>
              <a:rPr lang="en-US" dirty="0"/>
              <a:t>Avoid zeros with smoothing</a:t>
            </a:r>
          </a:p>
          <a:p>
            <a:endParaRPr lang="en-US" dirty="0"/>
          </a:p>
        </p:txBody>
      </p:sp>
    </p:spTree>
    <p:extLst>
      <p:ext uri="{BB962C8B-B14F-4D97-AF65-F5344CB8AC3E}">
        <p14:creationId xmlns:p14="http://schemas.microsoft.com/office/powerpoint/2010/main" val="34184805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en-US"/>
              <a:t>Practical Issues</a:t>
            </a:r>
          </a:p>
        </p:txBody>
      </p:sp>
      <p:sp>
        <p:nvSpPr>
          <p:cNvPr id="122883" name="Rectangle 3"/>
          <p:cNvSpPr>
            <a:spLocks noGrp="1" noChangeArrowheads="1"/>
          </p:cNvSpPr>
          <p:nvPr>
            <p:ph sz="quarter" idx="1"/>
          </p:nvPr>
        </p:nvSpPr>
        <p:spPr/>
        <p:txBody>
          <a:bodyPr>
            <a:normAutofit/>
          </a:bodyPr>
          <a:lstStyle/>
          <a:p>
            <a:pPr eaLnBrk="1" hangingPunct="1"/>
            <a:r>
              <a:rPr lang="en-US" dirty="0">
                <a:latin typeface="Calibri" charset="0"/>
              </a:rPr>
              <a:t>We do everything in log space</a:t>
            </a:r>
          </a:p>
          <a:p>
            <a:pPr lvl="1" eaLnBrk="1" hangingPunct="1"/>
            <a:r>
              <a:rPr lang="en-US" dirty="0">
                <a:latin typeface="Calibri" charset="0"/>
              </a:rPr>
              <a:t>Avoid underflow</a:t>
            </a:r>
          </a:p>
          <a:p>
            <a:pPr lvl="1" eaLnBrk="1" hangingPunct="1"/>
            <a:r>
              <a:rPr lang="en-US" dirty="0">
                <a:latin typeface="Calibri" charset="0"/>
              </a:rPr>
              <a:t>(also adding is faster than multiplying)</a:t>
            </a:r>
          </a:p>
        </p:txBody>
      </p:sp>
      <p:graphicFrame>
        <p:nvGraphicFramePr>
          <p:cNvPr id="2" name="Object 1"/>
          <p:cNvGraphicFramePr>
            <a:graphicFrameLocks noChangeAspect="1"/>
          </p:cNvGraphicFramePr>
          <p:nvPr>
            <p:extLst>
              <p:ext uri="{D42A27DB-BD31-4B8C-83A1-F6EECF244321}">
                <p14:modId xmlns:p14="http://schemas.microsoft.com/office/powerpoint/2010/main" val="3819100950"/>
              </p:ext>
            </p:extLst>
          </p:nvPr>
        </p:nvGraphicFramePr>
        <p:xfrm>
          <a:off x="1031632" y="3602629"/>
          <a:ext cx="9816122" cy="646447"/>
        </p:xfrm>
        <a:graphic>
          <a:graphicData uri="http://schemas.openxmlformats.org/presentationml/2006/ole">
            <mc:AlternateContent xmlns:mc="http://schemas.openxmlformats.org/markup-compatibility/2006">
              <mc:Choice xmlns:v="urn:schemas-microsoft-com:vml" Requires="v">
                <p:oleObj spid="_x0000_s12302" name="Equation" r:id="rId4" imgW="3276600" imgH="215900" progId="Equation.3">
                  <p:embed/>
                </p:oleObj>
              </mc:Choice>
              <mc:Fallback>
                <p:oleObj name="Equation" r:id="rId4" imgW="3276600" imgH="215900" progId="Equation.3">
                  <p:embed/>
                  <p:pic>
                    <p:nvPicPr>
                      <p:cNvPr id="2" name="Object 1"/>
                      <p:cNvPicPr/>
                      <p:nvPr/>
                    </p:nvPicPr>
                    <p:blipFill>
                      <a:blip r:embed="rId5"/>
                      <a:stretch>
                        <a:fillRect/>
                      </a:stretch>
                    </p:blipFill>
                    <p:spPr>
                      <a:xfrm>
                        <a:off x="1031632" y="3602629"/>
                        <a:ext cx="9816122" cy="646447"/>
                      </a:xfrm>
                      <a:prstGeom prst="rect">
                        <a:avLst/>
                      </a:prstGeom>
                    </p:spPr>
                  </p:pic>
                </p:oleObj>
              </mc:Fallback>
            </mc:AlternateContent>
          </a:graphicData>
        </a:graphic>
      </p:graphicFrame>
    </p:spTree>
    <p:extLst>
      <p:ext uri="{BB962C8B-B14F-4D97-AF65-F5344CB8AC3E}">
        <p14:creationId xmlns:p14="http://schemas.microsoft.com/office/powerpoint/2010/main" val="6908370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1828800" y="177800"/>
            <a:ext cx="9956800" cy="990600"/>
          </a:xfrm>
        </p:spPr>
        <p:txBody>
          <a:bodyPr/>
          <a:lstStyle/>
          <a:p>
            <a:pPr eaLnBrk="1" hangingPunct="1"/>
            <a:r>
              <a:rPr lang="en-US" dirty="0"/>
              <a:t>Google N-Gram Release, August 2006</a:t>
            </a:r>
          </a:p>
        </p:txBody>
      </p:sp>
      <p:pic>
        <p:nvPicPr>
          <p:cNvPr id="2" name="Picture 1" descr="ngram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03401"/>
            <a:ext cx="12192000" cy="1855839"/>
          </a:xfrm>
          <a:prstGeom prst="rect">
            <a:avLst/>
          </a:prstGeom>
        </p:spPr>
      </p:pic>
      <p:pic>
        <p:nvPicPr>
          <p:cNvPr id="3" name="Picture 2" descr="ngram2.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867240"/>
            <a:ext cx="12192000" cy="1101760"/>
          </a:xfrm>
          <a:prstGeom prst="rect">
            <a:avLst/>
          </a:prstGeom>
        </p:spPr>
      </p:pic>
      <p:sp>
        <p:nvSpPr>
          <p:cNvPr id="4" name="TextBox 3"/>
          <p:cNvSpPr txBox="1"/>
          <p:nvPr/>
        </p:nvSpPr>
        <p:spPr>
          <a:xfrm>
            <a:off x="1396613" y="3979954"/>
            <a:ext cx="397866" cy="461665"/>
          </a:xfrm>
          <a:prstGeom prst="rect">
            <a:avLst/>
          </a:prstGeom>
          <a:noFill/>
        </p:spPr>
        <p:txBody>
          <a:bodyPr wrap="none" rtlCol="0">
            <a:spAutoFit/>
          </a:bodyPr>
          <a:lstStyle/>
          <a:p>
            <a:r>
              <a:rPr lang="en-US" sz="2400" dirty="0"/>
              <a:t>…</a:t>
            </a:r>
          </a:p>
        </p:txBody>
      </p:sp>
    </p:spTree>
    <p:extLst>
      <p:ext uri="{BB962C8B-B14F-4D97-AF65-F5344CB8AC3E}">
        <p14:creationId xmlns:p14="http://schemas.microsoft.com/office/powerpoint/2010/main" val="23354977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eaLnBrk="1" hangingPunct="1"/>
            <a:r>
              <a:rPr lang="en-US"/>
              <a:t>Google N-Gram Release</a:t>
            </a:r>
          </a:p>
        </p:txBody>
      </p:sp>
      <p:sp>
        <p:nvSpPr>
          <p:cNvPr id="129027" name="Rectangle 3"/>
          <p:cNvSpPr>
            <a:spLocks noGrp="1" noChangeArrowheads="1"/>
          </p:cNvSpPr>
          <p:nvPr>
            <p:ph sz="quarter" idx="1"/>
          </p:nvPr>
        </p:nvSpPr>
        <p:spPr/>
        <p:txBody>
          <a:bodyPr>
            <a:normAutofit/>
          </a:bodyPr>
          <a:lstStyle/>
          <a:p>
            <a:pPr eaLnBrk="1" hangingPunct="1">
              <a:lnSpc>
                <a:spcPct val="90000"/>
              </a:lnSpc>
            </a:pPr>
            <a:r>
              <a:rPr lang="en-US" sz="2400" dirty="0">
                <a:solidFill>
                  <a:srgbClr val="333333"/>
                </a:solidFill>
                <a:latin typeface="Courier" charset="0"/>
              </a:rPr>
              <a:t>serve as the incoming 92</a:t>
            </a:r>
          </a:p>
          <a:p>
            <a:pPr eaLnBrk="1" hangingPunct="1">
              <a:lnSpc>
                <a:spcPct val="90000"/>
              </a:lnSpc>
            </a:pPr>
            <a:r>
              <a:rPr lang="en-US" sz="2400" dirty="0">
                <a:solidFill>
                  <a:srgbClr val="333333"/>
                </a:solidFill>
                <a:latin typeface="Courier" charset="0"/>
              </a:rPr>
              <a:t>serve as the incubator 99</a:t>
            </a:r>
          </a:p>
          <a:p>
            <a:pPr eaLnBrk="1" hangingPunct="1">
              <a:lnSpc>
                <a:spcPct val="90000"/>
              </a:lnSpc>
            </a:pPr>
            <a:r>
              <a:rPr lang="en-US" sz="2400" dirty="0">
                <a:solidFill>
                  <a:srgbClr val="333333"/>
                </a:solidFill>
                <a:latin typeface="Courier" charset="0"/>
              </a:rPr>
              <a:t>serve as the independent 794</a:t>
            </a:r>
          </a:p>
          <a:p>
            <a:pPr eaLnBrk="1" hangingPunct="1">
              <a:lnSpc>
                <a:spcPct val="90000"/>
              </a:lnSpc>
            </a:pPr>
            <a:r>
              <a:rPr lang="en-US" sz="2400" dirty="0">
                <a:solidFill>
                  <a:srgbClr val="333333"/>
                </a:solidFill>
                <a:latin typeface="Courier" charset="0"/>
              </a:rPr>
              <a:t>serve as the index 223</a:t>
            </a:r>
          </a:p>
          <a:p>
            <a:pPr eaLnBrk="1" hangingPunct="1">
              <a:lnSpc>
                <a:spcPct val="90000"/>
              </a:lnSpc>
            </a:pPr>
            <a:r>
              <a:rPr lang="en-US" sz="2400" dirty="0">
                <a:solidFill>
                  <a:srgbClr val="333333"/>
                </a:solidFill>
                <a:latin typeface="Courier" charset="0"/>
              </a:rPr>
              <a:t>serve as the indication 72</a:t>
            </a:r>
          </a:p>
          <a:p>
            <a:pPr eaLnBrk="1" hangingPunct="1">
              <a:lnSpc>
                <a:spcPct val="90000"/>
              </a:lnSpc>
            </a:pPr>
            <a:r>
              <a:rPr lang="en-US" sz="2400" dirty="0">
                <a:solidFill>
                  <a:srgbClr val="333333"/>
                </a:solidFill>
                <a:latin typeface="Courier" charset="0"/>
              </a:rPr>
              <a:t>serve as the indicator 120</a:t>
            </a:r>
          </a:p>
          <a:p>
            <a:pPr eaLnBrk="1" hangingPunct="1">
              <a:lnSpc>
                <a:spcPct val="90000"/>
              </a:lnSpc>
            </a:pPr>
            <a:r>
              <a:rPr lang="en-US" sz="2400" dirty="0">
                <a:solidFill>
                  <a:srgbClr val="333333"/>
                </a:solidFill>
                <a:latin typeface="Courier" charset="0"/>
              </a:rPr>
              <a:t>serve as the indicators 45</a:t>
            </a:r>
          </a:p>
          <a:p>
            <a:pPr eaLnBrk="1" hangingPunct="1">
              <a:lnSpc>
                <a:spcPct val="90000"/>
              </a:lnSpc>
            </a:pPr>
            <a:r>
              <a:rPr lang="en-US" sz="2400" dirty="0">
                <a:solidFill>
                  <a:srgbClr val="333333"/>
                </a:solidFill>
                <a:latin typeface="Courier" charset="0"/>
              </a:rPr>
              <a:t>serve as the indispensable 111</a:t>
            </a:r>
          </a:p>
          <a:p>
            <a:pPr eaLnBrk="1" hangingPunct="1">
              <a:lnSpc>
                <a:spcPct val="90000"/>
              </a:lnSpc>
            </a:pPr>
            <a:r>
              <a:rPr lang="en-US" sz="2400" dirty="0">
                <a:solidFill>
                  <a:srgbClr val="333333"/>
                </a:solidFill>
                <a:latin typeface="Courier" charset="0"/>
              </a:rPr>
              <a:t>serve as the indispensible 40</a:t>
            </a:r>
          </a:p>
          <a:p>
            <a:pPr eaLnBrk="1" hangingPunct="1">
              <a:lnSpc>
                <a:spcPct val="90000"/>
              </a:lnSpc>
            </a:pPr>
            <a:r>
              <a:rPr lang="en-US" sz="2400" dirty="0">
                <a:solidFill>
                  <a:srgbClr val="333333"/>
                </a:solidFill>
                <a:latin typeface="Courier" charset="0"/>
              </a:rPr>
              <a:t>serve as the individual 234</a:t>
            </a:r>
          </a:p>
        </p:txBody>
      </p:sp>
      <p:sp>
        <p:nvSpPr>
          <p:cNvPr id="129028" name="TextBox 4"/>
          <p:cNvSpPr txBox="1">
            <a:spLocks noChangeArrowheads="1"/>
          </p:cNvSpPr>
          <p:nvPr/>
        </p:nvSpPr>
        <p:spPr bwMode="auto">
          <a:xfrm>
            <a:off x="399673" y="5933189"/>
            <a:ext cx="9612055" cy="420564"/>
          </a:xfrm>
          <a:prstGeom prst="rect">
            <a:avLst/>
          </a:prstGeom>
          <a:noFill/>
          <a:ln w="9525">
            <a:noFill/>
            <a:miter lim="800000"/>
            <a:headEnd/>
            <a:tailEnd/>
          </a:ln>
        </p:spPr>
        <p:txBody>
          <a:bodyPr wrap="none">
            <a:prstTxWarp prst="textNoShape">
              <a:avLst/>
            </a:prstTxWarp>
            <a:spAutoFit/>
          </a:bodyPr>
          <a:lstStyle/>
          <a:p>
            <a:r>
              <a:rPr lang="en-US" sz="2133" dirty="0">
                <a:hlinkClick r:id="rId3"/>
              </a:rPr>
              <a:t>http://googleresearch.blogspot.com/2006/08/all-our-n-gram-are-belong-to-you.html</a:t>
            </a:r>
            <a:endParaRPr lang="en-US" sz="2133" dirty="0"/>
          </a:p>
        </p:txBody>
      </p:sp>
    </p:spTree>
    <p:extLst>
      <p:ext uri="{BB962C8B-B14F-4D97-AF65-F5344CB8AC3E}">
        <p14:creationId xmlns:p14="http://schemas.microsoft.com/office/powerpoint/2010/main" val="245494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547360" y="1671022"/>
            <a:ext cx="8058912" cy="4230929"/>
          </a:xfrm>
          <a:prstGeom prst="rect">
            <a:avLst/>
          </a:prstGeom>
        </p:spPr>
      </p:pic>
      <p:sp>
        <p:nvSpPr>
          <p:cNvPr id="7170" name="Rectangle 2"/>
          <p:cNvSpPr>
            <a:spLocks noGrp="1" noChangeArrowheads="1"/>
          </p:cNvSpPr>
          <p:nvPr>
            <p:ph type="title"/>
          </p:nvPr>
        </p:nvSpPr>
        <p:spPr/>
        <p:txBody>
          <a:bodyPr/>
          <a:lstStyle/>
          <a:p>
            <a:r>
              <a:rPr lang="en-US" dirty="0"/>
              <a:t>Random Variables</a:t>
            </a:r>
          </a:p>
        </p:txBody>
      </p:sp>
      <p:sp>
        <p:nvSpPr>
          <p:cNvPr id="7171" name="Rectangle 3"/>
          <p:cNvSpPr>
            <a:spLocks noGrp="1" noChangeArrowheads="1"/>
          </p:cNvSpPr>
          <p:nvPr>
            <p:ph idx="1"/>
          </p:nvPr>
        </p:nvSpPr>
        <p:spPr>
          <a:xfrm>
            <a:off x="498013" y="1421905"/>
            <a:ext cx="7669413" cy="4729164"/>
          </a:xfrm>
        </p:spPr>
        <p:txBody>
          <a:bodyPr/>
          <a:lstStyle/>
          <a:p>
            <a:pPr eaLnBrk="1" hangingPunct="1">
              <a:lnSpc>
                <a:spcPct val="90000"/>
              </a:lnSpc>
            </a:pPr>
            <a:r>
              <a:rPr lang="en-US" sz="2400" dirty="0"/>
              <a:t>A random variable is some aspect of the world about which we (may) have uncertainty</a:t>
            </a:r>
          </a:p>
          <a:p>
            <a:pPr lvl="8">
              <a:lnSpc>
                <a:spcPct val="90000"/>
              </a:lnSpc>
            </a:pPr>
            <a:endParaRPr lang="en-US" sz="1200" dirty="0"/>
          </a:p>
          <a:p>
            <a:pPr lvl="1" eaLnBrk="1" hangingPunct="1">
              <a:lnSpc>
                <a:spcPct val="90000"/>
              </a:lnSpc>
            </a:pPr>
            <a:r>
              <a:rPr lang="en-US" sz="2000" dirty="0"/>
              <a:t>R = Is it raining?</a:t>
            </a:r>
          </a:p>
          <a:p>
            <a:pPr lvl="1" eaLnBrk="1" hangingPunct="1">
              <a:lnSpc>
                <a:spcPct val="90000"/>
              </a:lnSpc>
            </a:pPr>
            <a:r>
              <a:rPr lang="en-US" sz="2000" dirty="0"/>
              <a:t>U = Is the professor carrying an umbrella?</a:t>
            </a:r>
          </a:p>
          <a:p>
            <a:pPr lvl="1" eaLnBrk="1" hangingPunct="1">
              <a:lnSpc>
                <a:spcPct val="90000"/>
              </a:lnSpc>
            </a:pPr>
            <a:endParaRPr lang="en-US" sz="1600" dirty="0"/>
          </a:p>
          <a:p>
            <a:pPr eaLnBrk="1" hangingPunct="1">
              <a:lnSpc>
                <a:spcPct val="90000"/>
              </a:lnSpc>
            </a:pPr>
            <a:r>
              <a:rPr lang="en-US" sz="2400" dirty="0"/>
              <a:t>We denote random variables with capital letters</a:t>
            </a:r>
          </a:p>
          <a:p>
            <a:pPr lvl="2">
              <a:lnSpc>
                <a:spcPct val="90000"/>
              </a:lnSpc>
            </a:pPr>
            <a:endParaRPr lang="en-US" sz="1600" dirty="0"/>
          </a:p>
        </p:txBody>
      </p:sp>
    </p:spTree>
    <p:extLst>
      <p:ext uri="{BB962C8B-B14F-4D97-AF65-F5344CB8AC3E}">
        <p14:creationId xmlns:p14="http://schemas.microsoft.com/office/powerpoint/2010/main" val="2545779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EED2C-597D-ED49-A5A5-19B52E2D7C39}"/>
              </a:ext>
            </a:extLst>
          </p:cNvPr>
          <p:cNvSpPr>
            <a:spLocks noGrp="1"/>
          </p:cNvSpPr>
          <p:nvPr>
            <p:ph type="title"/>
          </p:nvPr>
        </p:nvSpPr>
        <p:spPr/>
        <p:txBody>
          <a:bodyPr/>
          <a:lstStyle/>
          <a:p>
            <a:r>
              <a:rPr lang="en-US" dirty="0"/>
              <a:t>Axioms of Probability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3413937-318A-5C44-A658-2978CA59D721}"/>
                  </a:ext>
                </a:extLst>
              </p:cNvPr>
              <p:cNvSpPr>
                <a:spLocks noGrp="1"/>
              </p:cNvSpPr>
              <p:nvPr>
                <p:ph idx="1"/>
              </p:nvPr>
            </p:nvSpPr>
            <p:spPr/>
            <p:txBody>
              <a:bodyPr/>
              <a:lstStyle/>
              <a:p>
                <a:r>
                  <a:rPr lang="en-US" dirty="0"/>
                  <a:t>The probability of any possible world is between 0 and 1.</a:t>
                </a:r>
              </a:p>
              <a:p>
                <a:pPr algn="ctr"/>
                <a14:m>
                  <m:oMath xmlns:m="http://schemas.openxmlformats.org/officeDocument/2006/math">
                    <m:r>
                      <a:rPr lang="en-US" b="0" i="1" smtClean="0">
                        <a:latin typeface="Cambria Math" panose="02040503050406030204" pitchFamily="18" charset="0"/>
                      </a:rPr>
                      <m:t>0 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𝑤</m:t>
                        </m:r>
                      </m:e>
                    </m:d>
                    <m:r>
                      <a:rPr lang="en-US" b="0" i="1" smtClean="0">
                        <a:latin typeface="Cambria Math" panose="02040503050406030204" pitchFamily="18" charset="0"/>
                        <a:ea typeface="Cambria Math" panose="02040503050406030204" pitchFamily="18" charset="0"/>
                      </a:rPr>
                      <m:t>≤1 </m:t>
                    </m:r>
                  </m:oMath>
                </a14:m>
                <a:r>
                  <a:rPr lang="en-US" dirty="0"/>
                  <a:t>for every w</a:t>
                </a:r>
              </a:p>
              <a:p>
                <a:endParaRPr lang="en-US" dirty="0"/>
              </a:p>
              <a:p>
                <a:r>
                  <a:rPr lang="en-US" dirty="0"/>
                  <a:t>The total probability of the set of all possible worlds is 1:</a:t>
                </a:r>
              </a:p>
              <a:p>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r>
                            <m:rPr>
                              <m:sty m:val="p"/>
                              <m:brk m:alnAt="7"/>
                            </m:rPr>
                            <a:rPr lang="el-GR" b="0" i="1" smtClean="0">
                              <a:latin typeface="Cambria Math" panose="02040503050406030204" pitchFamily="18" charset="0"/>
                              <a:ea typeface="Cambria Math" panose="02040503050406030204" pitchFamily="18" charset="0"/>
                            </a:rPr>
                            <m:t>Ω</m:t>
                          </m:r>
                        </m:sub>
                        <m:sup/>
                        <m:e>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e>
                      </m:nary>
                      <m:r>
                        <a:rPr lang="en-US" b="0" i="1" smtClean="0">
                          <a:latin typeface="Cambria Math" panose="02040503050406030204" pitchFamily="18" charset="0"/>
                        </a:rPr>
                        <m:t>=1</m:t>
                      </m:r>
                    </m:oMath>
                  </m:oMathPara>
                </a14:m>
                <a:endParaRPr lang="en-US" dirty="0"/>
              </a:p>
            </p:txBody>
          </p:sp>
        </mc:Choice>
        <mc:Fallback>
          <p:sp>
            <p:nvSpPr>
              <p:cNvPr id="3" name="Content Placeholder 2">
                <a:extLst>
                  <a:ext uri="{FF2B5EF4-FFF2-40B4-BE49-F238E27FC236}">
                    <a16:creationId xmlns:a16="http://schemas.microsoft.com/office/drawing/2014/main" id="{03413937-318A-5C44-A658-2978CA59D721}"/>
                  </a:ext>
                </a:extLst>
              </p:cNvPr>
              <p:cNvSpPr>
                <a:spLocks noGrp="1" noRot="1" noChangeAspect="1" noMove="1" noResize="1" noEditPoints="1" noAdjustHandles="1" noChangeArrowheads="1" noChangeShapeType="1" noTextEdit="1"/>
              </p:cNvSpPr>
              <p:nvPr>
                <p:ph idx="1"/>
              </p:nvPr>
            </p:nvSpPr>
            <p:spPr>
              <a:blipFill>
                <a:blip r:embed="rId2"/>
                <a:stretch>
                  <a:fillRect l="-603" t="-1587"/>
                </a:stretch>
              </a:blipFill>
            </p:spPr>
            <p:txBody>
              <a:bodyPr/>
              <a:lstStyle/>
              <a:p>
                <a:r>
                  <a:rPr lang="en-US">
                    <a:noFill/>
                  </a:rPr>
                  <a:t> </a:t>
                </a:r>
              </a:p>
            </p:txBody>
          </p:sp>
        </mc:Fallback>
      </mc:AlternateContent>
    </p:spTree>
    <p:extLst>
      <p:ext uri="{BB962C8B-B14F-4D97-AF65-F5344CB8AC3E}">
        <p14:creationId xmlns:p14="http://schemas.microsoft.com/office/powerpoint/2010/main" val="441412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p:cNvSpPr txBox="1">
            <a:spLocks/>
          </p:cNvSpPr>
          <p:nvPr/>
        </p:nvSpPr>
        <p:spPr bwMode="auto">
          <a:xfrm>
            <a:off x="7517598" y="1500630"/>
            <a:ext cx="4535502" cy="3137521"/>
          </a:xfrm>
          <a:prstGeom prst="rect">
            <a:avLst/>
          </a:prstGeom>
          <a:noFill/>
          <a:ln w="34925">
            <a:solidFill>
              <a:schemeClr val="tx1"/>
            </a:solid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0" indent="0">
              <a:buNone/>
            </a:pPr>
            <a:r>
              <a:rPr lang="en-US" sz="2400" dirty="0"/>
              <a:t>	Shorthand notation:</a:t>
            </a:r>
          </a:p>
          <a:p>
            <a:endParaRPr lang="en-US" sz="2400" dirty="0"/>
          </a:p>
          <a:p>
            <a:endParaRPr lang="en-US" sz="2400" dirty="0"/>
          </a:p>
          <a:p>
            <a:endParaRPr lang="en-US" sz="2400" dirty="0"/>
          </a:p>
          <a:p>
            <a:endParaRPr lang="en-US" sz="2400" dirty="0"/>
          </a:p>
          <a:p>
            <a:endParaRPr lang="en-US" sz="2400" dirty="0"/>
          </a:p>
          <a:p>
            <a:pPr marL="0" indent="0">
              <a:buNone/>
            </a:pPr>
            <a:r>
              <a:rPr lang="en-US" sz="2400" dirty="0"/>
              <a:t>OK </a:t>
            </a:r>
            <a:r>
              <a:rPr lang="en-US" sz="2400" i="1" dirty="0"/>
              <a:t>if</a:t>
            </a:r>
            <a:r>
              <a:rPr lang="en-US" sz="2400" dirty="0"/>
              <a:t> all domain entries are unique</a:t>
            </a:r>
          </a:p>
          <a:p>
            <a:endParaRPr lang="en-US" sz="2400" dirty="0"/>
          </a:p>
          <a:p>
            <a:endParaRPr lang="en-US" sz="2400" dirty="0"/>
          </a:p>
        </p:txBody>
      </p:sp>
      <p:sp>
        <p:nvSpPr>
          <p:cNvPr id="8194" name="Title 1"/>
          <p:cNvSpPr>
            <a:spLocks noGrp="1"/>
          </p:cNvSpPr>
          <p:nvPr>
            <p:ph type="title"/>
          </p:nvPr>
        </p:nvSpPr>
        <p:spPr/>
        <p:txBody>
          <a:bodyPr/>
          <a:lstStyle/>
          <a:p>
            <a:r>
              <a:rPr lang="en-US" dirty="0"/>
              <a:t>Probability Distributions</a:t>
            </a:r>
          </a:p>
        </p:txBody>
      </p:sp>
      <p:sp>
        <p:nvSpPr>
          <p:cNvPr id="3" name="Content Placeholder 2"/>
          <p:cNvSpPr>
            <a:spLocks noGrp="1"/>
          </p:cNvSpPr>
          <p:nvPr>
            <p:ph idx="1"/>
          </p:nvPr>
        </p:nvSpPr>
        <p:spPr>
          <a:xfrm>
            <a:off x="204098" y="1304126"/>
            <a:ext cx="6882626" cy="4706149"/>
          </a:xfrm>
        </p:spPr>
        <p:txBody>
          <a:bodyPr>
            <a:normAutofit fontScale="92500" lnSpcReduction="10000"/>
          </a:bodyPr>
          <a:lstStyle/>
          <a:p>
            <a:r>
              <a:rPr lang="en-US" sz="2400" dirty="0"/>
              <a:t>Unobserved random variables have distributions</a:t>
            </a:r>
          </a:p>
          <a:p>
            <a:endParaRPr lang="en-US" sz="2400" dirty="0"/>
          </a:p>
          <a:p>
            <a:endParaRPr lang="en-US" sz="2400" dirty="0"/>
          </a:p>
          <a:p>
            <a:endParaRPr lang="en-US" sz="2400" dirty="0"/>
          </a:p>
          <a:p>
            <a:endParaRPr lang="en-US" sz="2400" dirty="0"/>
          </a:p>
          <a:p>
            <a:endParaRPr lang="en-US" sz="2400" dirty="0"/>
          </a:p>
          <a:p>
            <a:pPr lvl="3"/>
            <a:endParaRPr lang="en-US" sz="1200" dirty="0"/>
          </a:p>
          <a:p>
            <a:r>
              <a:rPr lang="en-US" sz="2400" dirty="0"/>
              <a:t>A distribution is a TABLE of probabilities of values</a:t>
            </a:r>
          </a:p>
          <a:p>
            <a:pPr lvl="8"/>
            <a:endParaRPr lang="en-US" sz="1200" dirty="0"/>
          </a:p>
          <a:p>
            <a:r>
              <a:rPr lang="en-US" sz="2400" dirty="0"/>
              <a:t>A probability (lower case value) is a single number</a:t>
            </a:r>
          </a:p>
          <a:p>
            <a:pPr lvl="2"/>
            <a:endParaRPr lang="en-US" sz="1600" dirty="0"/>
          </a:p>
          <a:p>
            <a:endParaRPr lang="en-US" sz="2400" dirty="0"/>
          </a:p>
          <a:p>
            <a:r>
              <a:rPr lang="en-US" sz="2400" dirty="0"/>
              <a:t>Must have:                                                 and</a:t>
            </a:r>
          </a:p>
        </p:txBody>
      </p:sp>
      <p:graphicFrame>
        <p:nvGraphicFramePr>
          <p:cNvPr id="5" name="Group 56"/>
          <p:cNvGraphicFramePr>
            <a:graphicFrameLocks noGrp="1"/>
          </p:cNvGraphicFramePr>
          <p:nvPr/>
        </p:nvGraphicFramePr>
        <p:xfrm>
          <a:off x="1360963" y="2216140"/>
          <a:ext cx="1428750" cy="1114425"/>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6" name="Picture 91" descr="txp_fig"/>
          <p:cNvPicPr>
            <a:picLocks noChangeAspect="1" noChangeArrowheads="1"/>
          </p:cNvPicPr>
          <p:nvPr>
            <p:custDataLst>
              <p:tags r:id="rId1"/>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1745138" y="1838315"/>
            <a:ext cx="7318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7" name="Group 70"/>
          <p:cNvGraphicFramePr>
            <a:graphicFrameLocks noGrp="1"/>
          </p:cNvGraphicFramePr>
          <p:nvPr/>
        </p:nvGraphicFramePr>
        <p:xfrm>
          <a:off x="3410425" y="2216140"/>
          <a:ext cx="1922463" cy="1485900"/>
        </p:xfrm>
        <a:graphic>
          <a:graphicData uri="http://schemas.openxmlformats.org/drawingml/2006/table">
            <a:tbl>
              <a:tblPr/>
              <a:tblGrid>
                <a:gridCol w="1153478">
                  <a:extLst>
                    <a:ext uri="{9D8B030D-6E8A-4147-A177-3AD203B41FA5}">
                      <a16:colId xmlns:a16="http://schemas.microsoft.com/office/drawing/2014/main" val="20000"/>
                    </a:ext>
                  </a:extLst>
                </a:gridCol>
                <a:gridCol w="768985">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W</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P</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0.6</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rain</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0.1</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fog</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0.3</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pic>
        <p:nvPicPr>
          <p:cNvPr id="8" name="Picture 90" descr="txp_fig"/>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4008913" y="1844665"/>
            <a:ext cx="85090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3" descr="txp_fig"/>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2229033" y="5504778"/>
            <a:ext cx="285115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descr="txp_fig.png"/>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bwMode="auto">
          <a:xfrm>
            <a:off x="2488064" y="6118003"/>
            <a:ext cx="2583980" cy="298726"/>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0" name="Picture 9" descr="txp_fig.png"/>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bwMode="auto">
          <a:xfrm>
            <a:off x="7470456" y="5550845"/>
            <a:ext cx="2492511" cy="567158"/>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7" name="Picture 16" descr="txp_fig.png"/>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bwMode="auto">
          <a:xfrm>
            <a:off x="7963848" y="3327456"/>
            <a:ext cx="3627379" cy="298550"/>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8" name="Picture 17" descr="txp_fig.png"/>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bwMode="auto">
          <a:xfrm>
            <a:off x="8113387" y="2289137"/>
            <a:ext cx="3179555" cy="298550"/>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1" name="Picture 10" descr="txp_fig.png"/>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bwMode="auto">
          <a:xfrm>
            <a:off x="8010015" y="2815765"/>
            <a:ext cx="3373612" cy="298550"/>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3" name="Picture 12" descr="txp_fig.png"/>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bwMode="auto">
          <a:xfrm>
            <a:off x="9266830" y="3922124"/>
            <a:ext cx="328405" cy="59710"/>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extLst>
      <p:ext uri="{BB962C8B-B14F-4D97-AF65-F5344CB8AC3E}">
        <p14:creationId xmlns:p14="http://schemas.microsoft.com/office/powerpoint/2010/main" val="2830464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dirty="0"/>
              <a:t>Joint Distributions</a:t>
            </a:r>
          </a:p>
        </p:txBody>
      </p:sp>
      <p:sp>
        <p:nvSpPr>
          <p:cNvPr id="10243" name="Rectangle 3"/>
          <p:cNvSpPr>
            <a:spLocks noGrp="1" noChangeArrowheads="1"/>
          </p:cNvSpPr>
          <p:nvPr>
            <p:ph idx="1"/>
          </p:nvPr>
        </p:nvSpPr>
        <p:spPr>
          <a:xfrm>
            <a:off x="341314" y="1339380"/>
            <a:ext cx="7924642" cy="4953000"/>
          </a:xfrm>
        </p:spPr>
        <p:txBody>
          <a:bodyPr>
            <a:normAutofit fontScale="92500" lnSpcReduction="10000"/>
          </a:bodyPr>
          <a:lstStyle/>
          <a:p>
            <a:pPr eaLnBrk="1" hangingPunct="1">
              <a:lnSpc>
                <a:spcPct val="80000"/>
              </a:lnSpc>
            </a:pPr>
            <a:r>
              <a:rPr lang="en-US" sz="2400" dirty="0"/>
              <a:t>A </a:t>
            </a:r>
            <a:r>
              <a:rPr lang="en-US" sz="2400" i="1" dirty="0"/>
              <a:t>joint distribution</a:t>
            </a:r>
            <a:r>
              <a:rPr lang="en-US" sz="2400" dirty="0"/>
              <a:t> over a set of random variables:</a:t>
            </a:r>
          </a:p>
          <a:p>
            <a:pPr eaLnBrk="1" hangingPunct="1">
              <a:lnSpc>
                <a:spcPct val="80000"/>
              </a:lnSpc>
              <a:buFont typeface="Wingdings" pitchFamily="2" charset="2"/>
              <a:buNone/>
            </a:pPr>
            <a:r>
              <a:rPr lang="en-US" sz="2400" dirty="0"/>
              <a:t>specifies a real number for each assignment (or </a:t>
            </a:r>
            <a:r>
              <a:rPr lang="en-US" sz="2400" i="1" dirty="0"/>
              <a:t>outcome</a:t>
            </a:r>
            <a:r>
              <a:rPr lang="en-US" sz="2400" dirty="0"/>
              <a:t>): </a:t>
            </a:r>
          </a:p>
          <a:p>
            <a:pPr lvl="2" eaLnBrk="1" hangingPunct="1">
              <a:lnSpc>
                <a:spcPct val="80000"/>
              </a:lnSpc>
            </a:pPr>
            <a:endParaRPr lang="en-US" sz="1800" dirty="0"/>
          </a:p>
          <a:p>
            <a:pPr lvl="1" eaLnBrk="1" hangingPunct="1">
              <a:lnSpc>
                <a:spcPct val="80000"/>
              </a:lnSpc>
            </a:pPr>
            <a:endParaRPr lang="en-US" sz="1800" dirty="0"/>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endParaRPr lang="en-US" sz="2000" dirty="0"/>
          </a:p>
          <a:p>
            <a:pPr lvl="5">
              <a:lnSpc>
                <a:spcPct val="80000"/>
              </a:lnSpc>
            </a:pPr>
            <a:endParaRPr lang="en-US" sz="1200" dirty="0"/>
          </a:p>
          <a:p>
            <a:pPr lvl="1" eaLnBrk="1" hangingPunct="1">
              <a:lnSpc>
                <a:spcPct val="80000"/>
              </a:lnSpc>
            </a:pPr>
            <a:r>
              <a:rPr lang="en-US" sz="2000" dirty="0"/>
              <a:t>Must obey:</a:t>
            </a:r>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lvl="7">
              <a:lnSpc>
                <a:spcPct val="80000"/>
              </a:lnSpc>
            </a:pPr>
            <a:endParaRPr lang="en-US" sz="1200" dirty="0"/>
          </a:p>
          <a:p>
            <a:pPr eaLnBrk="1" hangingPunct="1">
              <a:lnSpc>
                <a:spcPct val="80000"/>
              </a:lnSpc>
            </a:pPr>
            <a:endParaRPr lang="en-US" sz="2400" dirty="0"/>
          </a:p>
          <a:p>
            <a:pPr>
              <a:lnSpc>
                <a:spcPct val="80000"/>
              </a:lnSpc>
            </a:pPr>
            <a:r>
              <a:rPr lang="en-US" sz="2400" dirty="0"/>
              <a:t>Size of distribution if n variables with domain sizes d?</a:t>
            </a:r>
          </a:p>
          <a:p>
            <a:pPr lvl="4">
              <a:lnSpc>
                <a:spcPct val="80000"/>
              </a:lnSpc>
            </a:pPr>
            <a:endParaRPr lang="en-US" sz="1200" dirty="0"/>
          </a:p>
          <a:p>
            <a:pPr lvl="1">
              <a:lnSpc>
                <a:spcPct val="80000"/>
              </a:lnSpc>
            </a:pPr>
            <a:r>
              <a:rPr lang="en-US" sz="2000" dirty="0"/>
              <a:t>For all but the smallest distributions, impractical to write out!</a:t>
            </a:r>
          </a:p>
        </p:txBody>
      </p:sp>
      <p:pic>
        <p:nvPicPr>
          <p:cNvPr id="9220" name="Picture 4" descr="txp_fig"/>
          <p:cNvPicPr>
            <a:picLocks noChangeAspect="1" noChangeArrowheads="1"/>
          </p:cNvPicPr>
          <p:nvPr>
            <p:custDataLst>
              <p:tags r:id="rId1"/>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7022169" y="1305906"/>
            <a:ext cx="1803400" cy="261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descr="txp_fig.png"/>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bwMode="auto">
          <a:xfrm>
            <a:off x="1946710" y="2388049"/>
            <a:ext cx="4867275" cy="298606"/>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0246" name="Picture 11" descr="txp_fig"/>
          <p:cNvPicPr>
            <a:picLocks noChangeAspect="1" noChangeArrowheads="1"/>
          </p:cNvPicPr>
          <p:nvPr>
            <p:custDataLst>
              <p:tags r:id="rId3"/>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1932422" y="2937118"/>
            <a:ext cx="2445348" cy="3281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3" descr="txp_fig"/>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3303822" y="3760065"/>
            <a:ext cx="2836863"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48" name="Picture 15" descr="txp_fig"/>
          <p:cNvPicPr>
            <a:picLocks noChangeAspect="1" noChangeArrowheads="1"/>
          </p:cNvPicPr>
          <p:nvPr>
            <p:custDataLst>
              <p:tags r:id="rId5"/>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778005" y="4366718"/>
            <a:ext cx="4359275" cy="671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1010734" name="Group 46"/>
          <p:cNvGraphicFramePr>
            <a:graphicFrameLocks noGrp="1"/>
          </p:cNvGraphicFramePr>
          <p:nvPr/>
        </p:nvGraphicFramePr>
        <p:xfrm>
          <a:off x="8747249" y="3210126"/>
          <a:ext cx="2354953" cy="1981200"/>
        </p:xfrm>
        <a:graphic>
          <a:graphicData uri="http://schemas.openxmlformats.org/drawingml/2006/table">
            <a:tbl>
              <a:tblPr/>
              <a:tblGrid>
                <a:gridCol w="776664">
                  <a:extLst>
                    <a:ext uri="{9D8B030D-6E8A-4147-A177-3AD203B41FA5}">
                      <a16:colId xmlns:a16="http://schemas.microsoft.com/office/drawing/2014/main" val="20000"/>
                    </a:ext>
                  </a:extLst>
                </a:gridCol>
                <a:gridCol w="720541">
                  <a:extLst>
                    <a:ext uri="{9D8B030D-6E8A-4147-A177-3AD203B41FA5}">
                      <a16:colId xmlns:a16="http://schemas.microsoft.com/office/drawing/2014/main" val="20001"/>
                    </a:ext>
                  </a:extLst>
                </a:gridCol>
                <a:gridCol w="857748">
                  <a:extLst>
                    <a:ext uri="{9D8B030D-6E8A-4147-A177-3AD203B41FA5}">
                      <a16:colId xmlns:a16="http://schemas.microsoft.com/office/drawing/2014/main" val="20002"/>
                    </a:ext>
                  </a:extLst>
                </a:gridCol>
              </a:tblGrid>
              <a:tr h="288925">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8925">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8925">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8925">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88925">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12" name="Picture 11" descr="txp_fig"/>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9385182" y="2742947"/>
            <a:ext cx="1179512"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29275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4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1073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24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243">
                                            <p:txEl>
                                              <p:pRg st="14" end="1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4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dirty="0"/>
              <a:t>Probabilistic Models</a:t>
            </a:r>
          </a:p>
        </p:txBody>
      </p:sp>
      <p:sp>
        <p:nvSpPr>
          <p:cNvPr id="10243" name="Rectangle 3"/>
          <p:cNvSpPr>
            <a:spLocks noGrp="1" noChangeArrowheads="1"/>
          </p:cNvSpPr>
          <p:nvPr>
            <p:ph idx="1"/>
          </p:nvPr>
        </p:nvSpPr>
        <p:spPr>
          <a:xfrm>
            <a:off x="433388" y="1568450"/>
            <a:ext cx="5278437" cy="4800600"/>
          </a:xfrm>
        </p:spPr>
        <p:txBody>
          <a:bodyPr/>
          <a:lstStyle/>
          <a:p>
            <a:pPr eaLnBrk="1" hangingPunct="1">
              <a:lnSpc>
                <a:spcPct val="80000"/>
              </a:lnSpc>
            </a:pPr>
            <a:r>
              <a:rPr lang="en-US" sz="2000" dirty="0"/>
              <a:t>A probabilistic model is a joint distribution over a set of random variables</a:t>
            </a:r>
          </a:p>
          <a:p>
            <a:pPr lvl="1" eaLnBrk="1" hangingPunct="1">
              <a:lnSpc>
                <a:spcPct val="80000"/>
              </a:lnSpc>
            </a:pPr>
            <a:endParaRPr lang="en-US" sz="1800" dirty="0"/>
          </a:p>
          <a:p>
            <a:pPr eaLnBrk="1" hangingPunct="1">
              <a:lnSpc>
                <a:spcPct val="80000"/>
              </a:lnSpc>
            </a:pPr>
            <a:r>
              <a:rPr lang="en-US" sz="2000" dirty="0"/>
              <a:t>Probabilistic models:</a:t>
            </a:r>
          </a:p>
          <a:p>
            <a:pPr lvl="1" eaLnBrk="1" hangingPunct="1">
              <a:lnSpc>
                <a:spcPct val="80000"/>
              </a:lnSpc>
            </a:pPr>
            <a:r>
              <a:rPr lang="en-US" sz="1800" dirty="0"/>
              <a:t>(Random) variables with domains </a:t>
            </a:r>
          </a:p>
          <a:p>
            <a:pPr lvl="1" eaLnBrk="1" hangingPunct="1">
              <a:lnSpc>
                <a:spcPct val="80000"/>
              </a:lnSpc>
            </a:pPr>
            <a:r>
              <a:rPr lang="en-US" sz="1800" dirty="0"/>
              <a:t>Assignments are called </a:t>
            </a:r>
            <a:r>
              <a:rPr lang="en-US" sz="1800" i="1" dirty="0"/>
              <a:t>outcomes</a:t>
            </a:r>
          </a:p>
          <a:p>
            <a:pPr lvl="1" eaLnBrk="1" hangingPunct="1">
              <a:lnSpc>
                <a:spcPct val="80000"/>
              </a:lnSpc>
            </a:pPr>
            <a:r>
              <a:rPr lang="en-US" sz="1800" dirty="0"/>
              <a:t>Joint distributions: say whether assignments (outcomes) are likely</a:t>
            </a:r>
          </a:p>
          <a:p>
            <a:pPr lvl="1" eaLnBrk="1" hangingPunct="1">
              <a:lnSpc>
                <a:spcPct val="80000"/>
              </a:lnSpc>
            </a:pPr>
            <a:r>
              <a:rPr lang="en-US" sz="1800" i="1" dirty="0"/>
              <a:t>Normalized:</a:t>
            </a:r>
            <a:r>
              <a:rPr lang="en-US" sz="1800" dirty="0"/>
              <a:t> sum to 1.0</a:t>
            </a:r>
          </a:p>
          <a:p>
            <a:pPr lvl="1" eaLnBrk="1" hangingPunct="1">
              <a:lnSpc>
                <a:spcPct val="80000"/>
              </a:lnSpc>
            </a:pPr>
            <a:r>
              <a:rPr lang="en-US" sz="1800" dirty="0"/>
              <a:t>Ideally: only certain variables directly interact</a:t>
            </a:r>
          </a:p>
          <a:p>
            <a:pPr eaLnBrk="1" hangingPunct="1">
              <a:lnSpc>
                <a:spcPct val="80000"/>
              </a:lnSpc>
            </a:pPr>
            <a:endParaRPr lang="en-US" sz="2000" dirty="0"/>
          </a:p>
        </p:txBody>
      </p:sp>
      <p:graphicFrame>
        <p:nvGraphicFramePr>
          <p:cNvPr id="1009904" name="Group 240"/>
          <p:cNvGraphicFramePr>
            <a:graphicFrameLocks noGrp="1"/>
          </p:cNvGraphicFramePr>
          <p:nvPr/>
        </p:nvGraphicFramePr>
        <p:xfrm>
          <a:off x="5773738" y="1908175"/>
          <a:ext cx="2743200" cy="1981200"/>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0297" name="TextBox 6"/>
          <p:cNvSpPr txBox="1">
            <a:spLocks noChangeArrowheads="1"/>
          </p:cNvSpPr>
          <p:nvPr/>
        </p:nvSpPr>
        <p:spPr bwMode="auto">
          <a:xfrm>
            <a:off x="5989638" y="1425575"/>
            <a:ext cx="24034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a:latin typeface="Calibri" pitchFamily="34" charset="0"/>
                <a:cs typeface="Calibri" pitchFamily="34" charset="0"/>
              </a:rPr>
              <a:t>Distribution over T,W</a:t>
            </a:r>
          </a:p>
        </p:txBody>
      </p:sp>
    </p:spTree>
    <p:extLst>
      <p:ext uri="{BB962C8B-B14F-4D97-AF65-F5344CB8AC3E}">
        <p14:creationId xmlns:p14="http://schemas.microsoft.com/office/powerpoint/2010/main" val="34735439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49"/>
  <p:tag name="PICTUREFILESIZE" val="2733"/>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X_1=x_1, X_2=x_2, \ldots X_n=x_n)$&#10;\end{document}&#10;"/>
  <p:tag name="FILENAME" val="txp_fig"/>
  <p:tag name="FORMAT" val="pngmono"/>
  <p:tag name="RES" val="1200"/>
  <p:tag name="BLEND" val="0"/>
  <p:tag name="TRANSPARENT" val="0"/>
  <p:tag name="TBUG" val="0"/>
  <p:tag name="ALLOWFS" val="0"/>
  <p:tag name="ORIGWIDTH" val="326"/>
  <p:tag name="PICTUREFILESIZE" val="13023"/>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P(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49"/>
  <p:tag name="PICTUREFILESIZE" val="6975"/>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x_1, x_2, \ldots x_n) \ge 0$&#10;\end{document}&#10;"/>
  <p:tag name="FILENAME" val="txp_fig"/>
  <p:tag name="FORMAT" val="pngmono"/>
  <p:tag name="RES" val="1200"/>
  <p:tag name="BLEND" val="0"/>
  <p:tag name="TRANSPARENT" val="0"/>
  <p:tag name="TBUG" val="0"/>
  <p:tag name="ALLOWFS" val="0"/>
  <p:tag name="ORIGWIDTH" val="190"/>
  <p:tag name="PICTUREFILESIZE" val="8743"/>
</p:tagLst>
</file>

<file path=ppt/tags/tag1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sum_{(x_1, x_2, \ldots x_n)} P(x_1, x_2, \ldots x_n) = 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6117"/>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1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E) = \sum_{(x_1 \ldots x_n) \in E}P(x_1 \ldots 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1"/>
  <p:tag name="PICTUREFILESIZE" val="16236"/>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1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t) = \sum_{s} P(t, 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3"/>
  <p:tag name="PICTUREFILESIZE" val="9872"/>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90"/>
</p:tagLst>
</file>

<file path=ppt/tags/tag2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49"/>
  <p:tag name="PICTUREFILESIZE" val="2733"/>
</p:tagLst>
</file>

<file path=ppt/tags/tag2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s) = \sum_{t} P(t, 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5"/>
  <p:tag name="PICTUREFILESIZE" val="9349"/>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90"/>
</p:tagLst>
</file>

<file path=ppt/tags/tag2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 = x_1) = \sum_{x_2} P(X_1 = x_1, X_2 = x_2)&#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383"/>
  <p:tag name="PICTUREFILESIZE" val="19135"/>
</p:tagLst>
</file>

<file path=ppt/tags/tag2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a | b) = \frac{P(a, b)}{P(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59"/>
  <p:tag name="PICTUREFILESIZE" val="12487"/>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s | T=c) = ???&#10;\]&#10;\end{document}&#10;"/>
  <p:tag name="FILENAME" val="txp_fig"/>
  <p:tag name="FORMAT" val="pngmono"/>
  <p:tag name="RES" val="1200"/>
  <p:tag name="BLEND" val="0"/>
  <p:tag name="TRANSPARENT" val="0"/>
  <p:tag name="TBUG" val="0"/>
  <p:tag name="ALLOWFS" val="0"/>
  <p:tag name="ORIGWIDTH" val="219"/>
  <p:tag name="PICTUREFILESIZE" val="8741"/>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frac{P(W = s ,T = c)}{P(T=c)}&#10;\]&#10;\end{document}&#10;"/>
  <p:tag name="FILENAME" val="txp_fig"/>
  <p:tag name="FORMAT" val="pngmono"/>
  <p:tag name="RES" val="1200"/>
  <p:tag name="BLEND" val="0"/>
  <p:tag name="TRANSPARENT" val="0"/>
  <p:tag name="TBUG" val="0"/>
  <p:tag name="ALLOWFS" val="0"/>
  <p:tag name="ORIGWIDTH" val="190"/>
  <p:tag name="PICTUREFILESIZE" val="11793"/>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frac{0.2}{0.5} &#10;\]&#10;\end{document}&#10;"/>
  <p:tag name="FILENAME" val="txp_fig"/>
  <p:tag name="FORMAT" val="pngmono"/>
  <p:tag name="RES" val="1200"/>
  <p:tag name="BLEND" val="0"/>
  <p:tag name="TRANSPARENT" val="0"/>
  <p:tag name="TBUG" val="0"/>
  <p:tag name="ALLOWFS" val="0"/>
  <p:tag name="ORIGWIDTH" val="56"/>
  <p:tag name="PICTUREFILESIZE" val="3657"/>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0.4&#10;\]&#10;\end{document}&#10;"/>
  <p:tag name="FILENAME" val="txp_fig"/>
  <p:tag name="FORMAT" val="pngmono"/>
  <p:tag name="RES" val="1200"/>
  <p:tag name="BLEND" val="0"/>
  <p:tag name="TRANSPARENT" val="0"/>
  <p:tag name="TBUG" val="0"/>
  <p:tag name="ALLOWFS" val="0"/>
  <p:tag name="ORIGWIDTH" val="55"/>
  <p:tag name="PICTUREFILESIZE" val="1695"/>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rain) = 0.1&#10;\]&#10;\end{document}&#10;"/>
  <p:tag name="FILENAME" val="txp_fig"/>
  <p:tag name="FORMAT" val="pngmono"/>
  <p:tag name="RES" val="1200"/>
  <p:tag name="BLEND" val="0"/>
  <p:tag name="TRANSPARENT" val="0"/>
  <p:tag name="TBUG" val="0"/>
  <p:tag name="ALLOWFS" val="0"/>
  <p:tag name="ORIGWIDTH" val="191"/>
  <p:tag name="PICTUREFILESIZE" val="8274"/>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P(W = s ,T = c) + P(W = r, T = c)&#10;\]&#10;\end{document}&#10;"/>
  <p:tag name="FILENAME" val="txp_fig"/>
  <p:tag name="FORMAT" val="pngmono"/>
  <p:tag name="RES" val="1200"/>
  <p:tag name="BLEND" val="0"/>
  <p:tag name="TRANSPARENT" val="0"/>
  <p:tag name="TBUG" val="0"/>
  <p:tag name="ALLOWFS" val="0"/>
  <p:tag name="ORIGWIDTH" val="378"/>
  <p:tag name="PICTUREFILESIZE" val="13658"/>
</p:tagLst>
</file>

<file path=ppt/tags/tag3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0.2 + 0.3&#10;\]&#10;\end{document}&#10;"/>
  <p:tag name="FILENAME" val="txp_fig"/>
  <p:tag name="FORMAT" val="pngmono"/>
  <p:tag name="RES" val="1200"/>
  <p:tag name="BLEND" val="0"/>
  <p:tag name="TRANSPARENT" val="0"/>
  <p:tag name="TBUG" val="0"/>
  <p:tag name="ALLOWFS" val="0"/>
  <p:tag name="ORIGWIDTH" val="114"/>
  <p:tag name="PICTUREFILESIZE" val="4303"/>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0.5&#10;\]&#10;\end{document}&#10;"/>
  <p:tag name="FILENAME" val="txp_fig"/>
  <p:tag name="FORMAT" val="pngmono"/>
  <p:tag name="RES" val="1200"/>
  <p:tag name="BLEND" val="0"/>
  <p:tag name="TRANSPARENT" val="0"/>
  <p:tag name="TBUG" val="0"/>
  <p:tag name="ALLOWFS" val="0"/>
  <p:tag name="ORIGWIDTH" val="54"/>
  <p:tag name="PICTUREFILESIZE" val="1817"/>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T = hot)&#10;\]&#10;\end{document}&#10;"/>
  <p:tag name="FILENAME" val="txp_fig"/>
  <p:tag name="FORMAT" val="pngmono"/>
  <p:tag name="RES" val="1200"/>
  <p:tag name="BLEND" val="0"/>
  <p:tag name="TRANSPARENT" val="0"/>
  <p:tag name="TBUG" val="0"/>
  <p:tag name="ALLOWFS" val="0"/>
  <p:tag name="ORIGWIDTH" val="139"/>
  <p:tag name="PICTUREFILESIZE" val="7247"/>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T = cold)&#10;\]&#10;\end{document}&#10;"/>
  <p:tag name="FILENAME" val="txp_fig"/>
  <p:tag name="FORMAT" val="pngmono"/>
  <p:tag name="RES" val="1200"/>
  <p:tag name="BLEND" val="0"/>
  <p:tag name="TRANSPARENT" val="0"/>
  <p:tag name="TBUG" val="0"/>
  <p:tag name="ALLOWFS" val="0"/>
  <p:tag name="ORIGWIDTH" val="145"/>
  <p:tag name="PICTUREFILESIZE" val="7497"/>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T)&#10;\]&#10;\end{document}&#10;"/>
  <p:tag name="FILENAME" val="txp_fig"/>
  <p:tag name="FORMAT" val="pngmono"/>
  <p:tag name="RES" val="1200"/>
  <p:tag name="BLEND" val="0"/>
  <p:tag name="TRANSPARENT" val="0"/>
  <p:tag name="TBUG" val="0"/>
  <p:tag name="ALLOWFS" val="0"/>
  <p:tag name="ORIGWIDTH" val="77"/>
  <p:tag name="PICTUREFILESIZE" val="4556"/>
</p:tagLst>
</file>

<file path=ppt/tags/tag3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E_1 \ldots E_k = e_1 \ldots e_k$&#10;\end{document}&#10;"/>
  <p:tag name="FILENAME" val="txp_fig"/>
  <p:tag name="FORMAT" val="pngmono"/>
  <p:tag name="RES" val="1200"/>
  <p:tag name="BLEND" val="0"/>
  <p:tag name="TRANSPARENT" val="0"/>
  <p:tag name="TBUG" val="0"/>
  <p:tag name="ALLOWFS" val="0"/>
  <p:tag name="ORIGWIDTH" val="185"/>
  <p:tag name="PICTUREFILESIZE" val="6092"/>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Q$&#10;\end{document}&#10;"/>
  <p:tag name="FILENAME" val="txp_fig"/>
  <p:tag name="FORMAT" val="pngmono"/>
  <p:tag name="RES" val="1200"/>
  <p:tag name="BLEND" val="0"/>
  <p:tag name="TRANSPARENT" val="0"/>
  <p:tag name="TBUG" val="0"/>
  <p:tag name="ALLOWFS" val="0"/>
  <p:tag name="ORIGWIDTH" val="15"/>
  <p:tag name="PICTUREFILESIZE" val="1484"/>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 \ \, P(X=x) \ge 0&#10;\]&#10;\end{document}&#10;"/>
  <p:tag name="FILENAME" val="txp_fig"/>
  <p:tag name="FORMAT" val="pngmono"/>
  <p:tag name="RES" val="1200"/>
  <p:tag name="BLEND" val="0"/>
  <p:tag name="TRANSPARENT" val="0"/>
  <p:tag name="TBUG" val="0"/>
  <p:tag name="ALLOWFS" val="0"/>
  <p:tag name="ORIGWIDTH" val="173"/>
  <p:tag name="PICTUREFILESIZE" val="8443"/>
</p:tagLst>
</file>

<file path=ppt/tags/tag4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_1 \ldots H_r$&#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5"/>
  <p:tag name="PICTUREFILESIZE" val="2327"/>
</p:tagLst>
</file>

<file path=ppt/tags/tag4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Q | e_1 \ldots e_k)$&#10;\end{document}&#10;"/>
  <p:tag name="FILENAME" val="txp_fig"/>
  <p:tag name="FORMAT" val="pngmono"/>
  <p:tag name="RES" val="1200"/>
  <p:tag name="BLEND" val="0"/>
  <p:tag name="TRANSPARENT" val="0"/>
  <p:tag name="TBUG" val="0"/>
  <p:tag name="ALLOWFS" val="0"/>
  <p:tag name="ORIGWIDTH" val="128"/>
  <p:tag name="PICTUREFILESIZE" val="6782"/>
</p:tagLst>
</file>

<file path=ppt/tags/tag4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Q, e_1 \ldots e_k) =&#10;\]&#10;\end{document}&#10;"/>
  <p:tag name="FILENAME" val="txp_fig"/>
  <p:tag name="FORMAT" val="pngmono"/>
  <p:tag name="RES" val="1200"/>
  <p:tag name="BLEND" val="0"/>
  <p:tag name="TRANSPARENT" val="0"/>
  <p:tag name="TBUG" val="0"/>
  <p:tag name="ALLOWFS" val="0"/>
  <p:tag name="ORIGWIDTH" val="157"/>
  <p:tag name="PICTUREFILESIZE" val="7089"/>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sum_{h_1 \ldots h_r} P(Q, h_1 \ldots h_r, e_1 \ldots e_k)&#10;\]&#10;\end{document}&#10;"/>
  <p:tag name="FILENAME" val="txp_fig"/>
  <p:tag name="FORMAT" val="pngmono"/>
  <p:tag name="RES" val="1200"/>
  <p:tag name="BLEND" val="0"/>
  <p:tag name="TRANSPARENT" val="0"/>
  <p:tag name="TBUG" val="0"/>
  <p:tag name="ALLOWFS" val="0"/>
  <p:tag name="ORIGWIDTH" val="271"/>
  <p:tag name="PICTUREFILESIZE" val="15519"/>
</p:tagLst>
</file>

<file path=ppt/tags/tag4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4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Z = \sum_{q} P(Q, e_1 \cdots e_k)&#10;\]&#10;\end{document}"/>
  <p:tag name="FILENAME" val="TP_tmp"/>
  <p:tag name="FORMAT" val="png16m"/>
  <p:tag name="RES" val="1200"/>
  <p:tag name="BLEND" val="0"/>
  <p:tag name="TRANSPARENT" val="0"/>
  <p:tag name="TBUG" val="0"/>
  <p:tag name="ALLOWFS" val="0"/>
  <p:tag name="ORIGWIDTH" val="97"/>
  <p:tag name="PICTUREFILESIZE" val="8250"/>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P( Q | e_1 \cdots e_k )  = \frac{1}{Z}  P(Q, e_1 \cdots e_k)&#10;\]&#10;\end{document}"/>
  <p:tag name="FILENAME" val="TP_tmp"/>
  <p:tag name="FORMAT" val="png16m"/>
  <p:tag name="RES" val="1200"/>
  <p:tag name="BLEND" val="0"/>
  <p:tag name="TRANSPARENT" val="0"/>
  <p:tag name="TBUG" val="0"/>
  <p:tag name="ALLOWFS" val="0"/>
  <p:tag name="ORIGWIDTH" val="144"/>
  <p:tag name="PICTUREFILESIZE" val="9623"/>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D| W)&#10;\]&#10;\end{document}&#10;"/>
  <p:tag name="FILENAME" val="txp_fig"/>
  <p:tag name="FORMAT" val="pngmono"/>
  <p:tag name="RES" val="1200"/>
  <p:tag name="BLEND" val="0"/>
  <p:tag name="TRANSPARENT" val="0"/>
  <p:tag name="TBUG" val="0"/>
  <p:tag name="ALLOWFS" val="0"/>
  <p:tag name="ORIGWIDTH" val="80"/>
  <p:tag name="PICTUREFILESIZE" val="4793"/>
</p:tagLst>
</file>

<file path=ppt/tags/tag4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D, W)&#10;\]&#10;\end{document}&#10;"/>
  <p:tag name="FILENAME" val="txp_fig"/>
  <p:tag name="FORMAT" val="pngmono"/>
  <p:tag name="RES" val="1200"/>
  <p:tag name="BLEND" val="0"/>
  <p:tag name="TRANSPARENT" val="0"/>
  <p:tag name="TBUG" val="0"/>
  <p:tag name="ALLOWFS" val="0"/>
  <p:tag name="ORIGWIDTH" val="83"/>
  <p:tag name="PICTUREFILESIZE" val="4861"/>
</p:tagLst>
</file>

<file path=ppt/tags/tag4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90"/>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sum_x P(X=x) = 1&#10;\]&#10;\end{document}&#10;"/>
  <p:tag name="FILENAME" val="txp_fig"/>
  <p:tag name="FORMAT" val="pngmono"/>
  <p:tag name="RES" val="1200"/>
  <p:tag name="BLEND" val="0"/>
  <p:tag name="TRANSPARENT" val="0"/>
  <p:tag name="TBUG" val="0"/>
  <p:tag name="ALLOWFS" val="0"/>
  <p:tag name="ORIGWIDTH" val="167"/>
  <p:tag name="PICTUREFILESIZE" val="8883"/>
</p:tagLst>
</file>

<file path=ppt/tags/tag5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P(x|y) = P(x, y) &#10;\]&#10;\end{document}&#10;"/>
  <p:tag name="FILENAME" val="txp_fig"/>
  <p:tag name="FORMAT" val="pngmono"/>
  <p:tag name="RES" val="1200"/>
  <p:tag name="BLEND" val="0"/>
  <p:tag name="TRANSPARENT" val="0"/>
  <p:tag name="TBUG" val="0"/>
  <p:tag name="ALLOWFS" val="0"/>
  <p:tag name="ORIGWIDTH" val="207"/>
  <p:tag name="PICTUREFILESIZE" val="11250"/>
</p:tagLst>
</file>

<file path=ppt/tags/tag5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x_1, x_2, x_3) = P(x_1) P(x_2 | x_1) P(x_3|x_1,x_2)$&#10;\end{document}&#10;"/>
  <p:tag name="FILENAME" val="txp_fig"/>
  <p:tag name="FORMAT" val="pngmono"/>
  <p:tag name="RES" val="1200"/>
  <p:tag name="BLEND" val="0"/>
  <p:tag name="TRANSPARENT" val="0"/>
  <p:tag name="TBUG" val="0"/>
  <p:tag name="ALLOWFS" val="0"/>
  <p:tag name="ORIGWIDTH" val="415"/>
  <p:tag name="PICTUREFILESIZE" val="20588"/>
</p:tagLst>
</file>

<file path=ppt/tags/tag5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 P(x_i | x_1 \ldots x_{i-1})&#10;\]&#10;\end{document}&#10;"/>
  <p:tag name="FILENAME" val="txp_fig"/>
  <p:tag name="FORMAT" val="pngmono"/>
  <p:tag name="RES" val="1200"/>
  <p:tag name="BLEND" val="0"/>
  <p:tag name="TRANSPARENT" val="0"/>
  <p:tag name="TBUG" val="0"/>
  <p:tag name="ALLOWFS" val="0"/>
  <p:tag name="ORIGWIDTH" val="361"/>
  <p:tag name="PICTUREFILESIZE" val="16681"/>
</p:tagLst>
</file>

<file path=ppt/tags/tag5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y) = P(x | y) 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8"/>
  <p:tag name="PICTUREFILESIZE" val="10456"/>
</p:tagLst>
</file>

<file path=ppt/tags/tag5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 y) = \frac{P(y | x)}{P(y)} P(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7"/>
  <p:tag name="PICTUREFILESIZE" val="16339"/>
</p:tagLst>
</file>

<file path=ppt/tags/tag5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 P(y | x) P(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5"/>
  <p:tag name="PICTUREFILESIZE" val="6940"/>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ain) = P(W=rain), \]&#10;\end{document}&#10;"/>
  <p:tag name="FILENAME" val="txp_fig"/>
  <p:tag name="FORMAT" val="pngmono"/>
  <p:tag name="RES" val="1200"/>
  <p:tag name="BLEND" val="0"/>
  <p:tag name="TRANSPARENT" val="0"/>
  <p:tag name="TBUG" val="0"/>
  <p:tag name="ALLOWFS" val="0"/>
  <p:tag name="ORIGWIDTH" val="243"/>
  <p:tag name="PICTUREFILESIZE" val="11947"/>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10;P(hot) = P(T = hot),   \]&#10;\end{document}&#10;"/>
  <p:tag name="FILENAME" val="txp_fig"/>
  <p:tag name="FORMAT" val="pngmono"/>
  <p:tag name="RES" val="1200"/>
  <p:tag name="BLEND" val="0"/>
  <p:tag name="TRANSPARENT" val="0"/>
  <p:tag name="TBUG" val="0"/>
  <p:tag name="ALLOWFS" val="0"/>
  <p:tag name="ORIGWIDTH" val="213"/>
  <p:tag name="PICTUREFILESIZE" val="9650"/>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10;P(cold) = P(T = cold),   \]&#10;\end{document}&#10;"/>
  <p:tag name="FILENAME" val="txp_fig"/>
  <p:tag name="FORMAT" val="pngmono"/>
  <p:tag name="RES" val="1200"/>
  <p:tag name="BLEND" val="0"/>
  <p:tag name="TRANSPARENT" val="0"/>
  <p:tag name="TBUG" val="0"/>
  <p:tag name="ALLOWFS" val="0"/>
  <p:tag name="ORIGWIDTH" val="226"/>
  <p:tag name="PICTUREFILESIZE" val="10440"/>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dots \]&#10;\end{document}&#10;"/>
  <p:tag name="FILENAME" val="txp_fig"/>
  <p:tag name="FORMAT" val="pngmono"/>
  <p:tag name="RES" val="1200"/>
  <p:tag name="BLEND" val="0"/>
  <p:tag name="TRANSPARENT" val="0"/>
  <p:tag name="TBUG" val="0"/>
  <p:tag name="ALLOWFS" val="0"/>
  <p:tag name="ORIGWIDTH" val="22"/>
  <p:tag name="PICTUREFILESIZE" val="314"/>
</p:tagLst>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04F595A4-9F3C-AA43-BFF7-1495A0754DB8}" vid="{D21E4FCE-CFE7-9445-9119-0E580D39B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192</TotalTime>
  <Words>3505</Words>
  <Application>Microsoft Macintosh PowerPoint</Application>
  <PresentationFormat>Widescreen</PresentationFormat>
  <Paragraphs>643</Paragraphs>
  <Slides>45</Slides>
  <Notes>33</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55" baseType="lpstr">
      <vt:lpstr>Arial</vt:lpstr>
      <vt:lpstr>Calibri</vt:lpstr>
      <vt:lpstr>Cambria Math</vt:lpstr>
      <vt:lpstr>Courier</vt:lpstr>
      <vt:lpstr>Open Sans</vt:lpstr>
      <vt:lpstr>Open Sans SemiBold</vt:lpstr>
      <vt:lpstr>Tahoma</vt:lpstr>
      <vt:lpstr>Wingdings</vt:lpstr>
      <vt:lpstr>Office Theme</vt:lpstr>
      <vt:lpstr>Equation</vt:lpstr>
      <vt:lpstr>Reminders</vt:lpstr>
      <vt:lpstr>Probabilities and Language Models</vt:lpstr>
      <vt:lpstr>Uncertainty</vt:lpstr>
      <vt:lpstr>What Probabilities Are About</vt:lpstr>
      <vt:lpstr>Random Variables</vt:lpstr>
      <vt:lpstr>Axioms of Probability</vt:lpstr>
      <vt:lpstr>Probability Distributions</vt:lpstr>
      <vt:lpstr>Joint Distributions</vt:lpstr>
      <vt:lpstr>Probabilistic Models</vt:lpstr>
      <vt:lpstr>Events</vt:lpstr>
      <vt:lpstr>Marginal Distributions</vt:lpstr>
      <vt:lpstr>Conditional Probabilities</vt:lpstr>
      <vt:lpstr>Conditional Distributions</vt:lpstr>
      <vt:lpstr>Probabilistic Inference</vt:lpstr>
      <vt:lpstr>Inference by Enumeration</vt:lpstr>
      <vt:lpstr>The Product Rule</vt:lpstr>
      <vt:lpstr>The Chain Rule</vt:lpstr>
      <vt:lpstr>Bayes’ Rule</vt:lpstr>
      <vt:lpstr>PowerPoint Presentation</vt:lpstr>
      <vt:lpstr>Probabilistic Language Models</vt:lpstr>
      <vt:lpstr>Probabilistic Language Models</vt:lpstr>
      <vt:lpstr>Probabilistic Language Modeling</vt:lpstr>
      <vt:lpstr>Probabilistic Language Modeling</vt:lpstr>
      <vt:lpstr>How to compute P(W)</vt:lpstr>
      <vt:lpstr>The Chain Rule</vt:lpstr>
      <vt:lpstr>The Chain Rule</vt:lpstr>
      <vt:lpstr>Joint probability of words in sentence</vt:lpstr>
      <vt:lpstr>Joint probability of words in sentence</vt:lpstr>
      <vt:lpstr>How to estimate these probabilities</vt:lpstr>
      <vt:lpstr>How to estimate these probabilities</vt:lpstr>
      <vt:lpstr>Simplifying Assumption = Markov Assumption</vt:lpstr>
      <vt:lpstr>Simplifying Assumption = Markov Assumption</vt:lpstr>
      <vt:lpstr>How much history should we use?</vt:lpstr>
      <vt:lpstr>Historical Notes</vt:lpstr>
      <vt:lpstr>Simplest case: Unigram model</vt:lpstr>
      <vt:lpstr>Bigram model</vt:lpstr>
      <vt:lpstr>N-gram models</vt:lpstr>
      <vt:lpstr>Language Modeling</vt:lpstr>
      <vt:lpstr>Estimating bigram probabilities</vt:lpstr>
      <vt:lpstr>An example</vt:lpstr>
      <vt:lpstr>Problems for MLE</vt:lpstr>
      <vt:lpstr>Problems for MLE</vt:lpstr>
      <vt:lpstr>Practical Issues</vt:lpstr>
      <vt:lpstr>Google N-Gram Release, August 2006</vt:lpstr>
      <vt:lpstr>Google N-Gram Release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Intelligent Agents and Search Problems</dc:title>
  <dc:creator>Callison-Burch, Christopher</dc:creator>
  <cp:lastModifiedBy>Callison-Burch, Christopher</cp:lastModifiedBy>
  <cp:revision>14</cp:revision>
  <dcterms:created xsi:type="dcterms:W3CDTF">2020-10-29T12:45:45Z</dcterms:created>
  <dcterms:modified xsi:type="dcterms:W3CDTF">2020-10-29T15:58:07Z</dcterms:modified>
</cp:coreProperties>
</file>